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1" r:id="rId1"/>
  </p:sldMasterIdLst>
  <p:notesMasterIdLst>
    <p:notesMasterId r:id="rId44"/>
  </p:notesMasterIdLst>
  <p:sldIdLst>
    <p:sldId id="256" r:id="rId2"/>
    <p:sldId id="257" r:id="rId3"/>
    <p:sldId id="258" r:id="rId4"/>
    <p:sldId id="260" r:id="rId5"/>
    <p:sldId id="295" r:id="rId6"/>
    <p:sldId id="261" r:id="rId7"/>
    <p:sldId id="262" r:id="rId8"/>
    <p:sldId id="306" r:id="rId9"/>
    <p:sldId id="263" r:id="rId10"/>
    <p:sldId id="296" r:id="rId11"/>
    <p:sldId id="297" r:id="rId12"/>
    <p:sldId id="264" r:id="rId13"/>
    <p:sldId id="298" r:id="rId14"/>
    <p:sldId id="299" r:id="rId15"/>
    <p:sldId id="266" r:id="rId16"/>
    <p:sldId id="267" r:id="rId17"/>
    <p:sldId id="300" r:id="rId18"/>
    <p:sldId id="268" r:id="rId19"/>
    <p:sldId id="269" r:id="rId20"/>
    <p:sldId id="301" r:id="rId21"/>
    <p:sldId id="270" r:id="rId22"/>
    <p:sldId id="272" r:id="rId23"/>
    <p:sldId id="273" r:id="rId24"/>
    <p:sldId id="302" r:id="rId25"/>
    <p:sldId id="274" r:id="rId26"/>
    <p:sldId id="303" r:id="rId27"/>
    <p:sldId id="275" r:id="rId28"/>
    <p:sldId id="276" r:id="rId29"/>
    <p:sldId id="304" r:id="rId30"/>
    <p:sldId id="277" r:id="rId31"/>
    <p:sldId id="279" r:id="rId32"/>
    <p:sldId id="307" r:id="rId33"/>
    <p:sldId id="280" r:id="rId34"/>
    <p:sldId id="281" r:id="rId35"/>
    <p:sldId id="282" r:id="rId36"/>
    <p:sldId id="305" r:id="rId37"/>
    <p:sldId id="283" r:id="rId38"/>
    <p:sldId id="285" r:id="rId39"/>
    <p:sldId id="286" r:id="rId40"/>
    <p:sldId id="287" r:id="rId41"/>
    <p:sldId id="294" r:id="rId42"/>
    <p:sldId id="289" r:id="rId43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74" d="100"/>
          <a:sy n="74" d="100"/>
        </p:scale>
        <p:origin x="55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 dirty="0"/>
              <a:t>Illustrative Emission Source Breakdown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 of livestock-related GHG sources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hade val="85000"/>
                      <a:satMod val="130000"/>
                    </a:schemeClr>
                  </a:gs>
                  <a:gs pos="34000">
                    <a:schemeClr val="accent1">
                      <a:shade val="87000"/>
                      <a:satMod val="125000"/>
                    </a:schemeClr>
                  </a:gs>
                  <a:gs pos="70000">
                    <a:schemeClr val="accent1">
                      <a:tint val="100000"/>
                      <a:shade val="90000"/>
                      <a:satMod val="130000"/>
                    </a:schemeClr>
                  </a:gs>
                  <a:gs pos="100000">
                    <a:schemeClr val="accent1">
                      <a:tint val="100000"/>
                      <a:shade val="100000"/>
                      <a:satMod val="110000"/>
                    </a:schemeClr>
                  </a:gs>
                </a:gsLst>
                <a:path path="circle">
                  <a:fillToRect l="100000" t="100000" r="100000" b="100000"/>
                </a:path>
              </a:gradFill>
              <a:ln>
                <a:noFill/>
              </a:ln>
              <a:effectLst>
                <a:outerShdw blurRad="44450" dist="25400" dir="2700000" algn="br" rotWithShape="0">
                  <a:srgbClr val="000000">
                    <a:alpha val="6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9800000"/>
                </a:lightRig>
              </a:scene3d>
              <a:sp3d prstMaterial="flat">
                <a:bevelT w="25400" h="31750"/>
              </a:sp3d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hade val="85000"/>
                      <a:satMod val="130000"/>
                    </a:schemeClr>
                  </a:gs>
                  <a:gs pos="34000">
                    <a:schemeClr val="accent2">
                      <a:shade val="87000"/>
                      <a:satMod val="125000"/>
                    </a:schemeClr>
                  </a:gs>
                  <a:gs pos="70000">
                    <a:schemeClr val="accent2">
                      <a:tint val="100000"/>
                      <a:shade val="90000"/>
                      <a:satMod val="130000"/>
                    </a:schemeClr>
                  </a:gs>
                  <a:gs pos="100000">
                    <a:schemeClr val="accent2">
                      <a:tint val="100000"/>
                      <a:shade val="100000"/>
                      <a:satMod val="110000"/>
                    </a:schemeClr>
                  </a:gs>
                </a:gsLst>
                <a:path path="circle">
                  <a:fillToRect l="100000" t="100000" r="100000" b="100000"/>
                </a:path>
              </a:gradFill>
              <a:ln>
                <a:noFill/>
              </a:ln>
              <a:effectLst>
                <a:outerShdw blurRad="44450" dist="25400" dir="2700000" algn="br" rotWithShape="0">
                  <a:srgbClr val="000000">
                    <a:alpha val="6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9800000"/>
                </a:lightRig>
              </a:scene3d>
              <a:sp3d prstMaterial="flat">
                <a:bevelT w="25400" h="31750"/>
              </a:sp3d>
            </c:spPr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hade val="85000"/>
                      <a:satMod val="130000"/>
                    </a:schemeClr>
                  </a:gs>
                  <a:gs pos="34000">
                    <a:schemeClr val="accent3">
                      <a:shade val="87000"/>
                      <a:satMod val="125000"/>
                    </a:schemeClr>
                  </a:gs>
                  <a:gs pos="70000">
                    <a:schemeClr val="accent3">
                      <a:tint val="100000"/>
                      <a:shade val="90000"/>
                      <a:satMod val="130000"/>
                    </a:schemeClr>
                  </a:gs>
                  <a:gs pos="100000">
                    <a:schemeClr val="accent3">
                      <a:tint val="100000"/>
                      <a:shade val="100000"/>
                      <a:satMod val="110000"/>
                    </a:schemeClr>
                  </a:gs>
                </a:gsLst>
                <a:path path="circle">
                  <a:fillToRect l="100000" t="100000" r="100000" b="100000"/>
                </a:path>
              </a:gradFill>
              <a:ln>
                <a:noFill/>
              </a:ln>
              <a:effectLst>
                <a:outerShdw blurRad="44450" dist="25400" dir="2700000" algn="br" rotWithShape="0">
                  <a:srgbClr val="000000">
                    <a:alpha val="6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9800000"/>
                </a:lightRig>
              </a:scene3d>
              <a:sp3d prstMaterial="flat">
                <a:bevelT w="25400" h="31750"/>
              </a:sp3d>
            </c:spPr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hade val="85000"/>
                      <a:satMod val="130000"/>
                    </a:schemeClr>
                  </a:gs>
                  <a:gs pos="34000">
                    <a:schemeClr val="accent4">
                      <a:shade val="87000"/>
                      <a:satMod val="125000"/>
                    </a:schemeClr>
                  </a:gs>
                  <a:gs pos="70000">
                    <a:schemeClr val="accent4">
                      <a:tint val="100000"/>
                      <a:shade val="90000"/>
                      <a:satMod val="130000"/>
                    </a:schemeClr>
                  </a:gs>
                  <a:gs pos="100000">
                    <a:schemeClr val="accent4">
                      <a:tint val="100000"/>
                      <a:shade val="100000"/>
                      <a:satMod val="110000"/>
                    </a:schemeClr>
                  </a:gs>
                </a:gsLst>
                <a:path path="circle">
                  <a:fillToRect l="100000" t="100000" r="100000" b="100000"/>
                </a:path>
              </a:gradFill>
              <a:ln>
                <a:noFill/>
              </a:ln>
              <a:effectLst>
                <a:outerShdw blurRad="44450" dist="25400" dir="2700000" algn="br" rotWithShape="0">
                  <a:srgbClr val="000000">
                    <a:alpha val="6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9800000"/>
                </a:lightRig>
              </a:scene3d>
              <a:sp3d prstMaterial="flat">
                <a:bevelT w="25400" h="31750"/>
              </a:sp3d>
            </c:spPr>
          </c:dPt>
          <c:dLbls>
            <c:dLbl>
              <c:idx val="0"/>
              <c:layout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Enteric fermentation (methane)</c:v>
                </c:pt>
                <c:pt idx="1">
                  <c:v>Manure management</c:v>
                </c:pt>
                <c:pt idx="2">
                  <c:v>Feed production &amp; land use</c:v>
                </c:pt>
                <c:pt idx="3">
                  <c:v>Other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45</c:v>
                </c:pt>
                <c:pt idx="1">
                  <c:v>20</c:v>
                </c:pt>
                <c:pt idx="2">
                  <c:v>25</c:v>
                </c:pt>
                <c:pt idx="3">
                  <c:v>10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span"/>
    <c:showDLblsOverMax val="1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7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326762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336112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4C4A5-F189-4294-BA16-7A5806CB2E5E}" type="datetime1">
              <a:rPr lang="en-US" smtClean="0"/>
              <a:t>8/1/2026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YABIDI/L_PRESS YOBE STATE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74330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CCD7A-E7BB-44B6-8169-BA206CE6BC4E}" type="datetime1">
              <a:rPr lang="en-US" smtClean="0"/>
              <a:t>8/1/2026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YABIDI/L_PRESS YOBE STATE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4516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8EAF4-29EA-415A-B4B1-966B9920EE66}" type="datetime1">
              <a:rPr lang="en-US" smtClean="0"/>
              <a:t>8/1/2026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YABIDI/L_PRESS YOBE STATE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39336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F36FC-8447-4AFC-8C64-33C1A4BE2416}" type="datetime1">
              <a:rPr lang="en-US" smtClean="0"/>
              <a:t>8/1/2026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YABIDI/L_PRESS YOBE STATE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03221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A8F4CA-6900-4BAE-8FAD-A31A66E8FB53}" type="datetime1">
              <a:rPr lang="en-US" smtClean="0"/>
              <a:t>8/1/2026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YABIDI/L_PRESS YOBE STATE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51578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42B55-C270-4D2B-B5CA-4BC5A33FBB28}" type="datetime1">
              <a:rPr lang="en-US" smtClean="0"/>
              <a:t>8/1/2026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YABIDI/L_PRESS YOBE STATE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8860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6B276-D122-4BFC-BD4E-893635E5B3C6}" type="datetime1">
              <a:rPr lang="en-US" smtClean="0"/>
              <a:t>8/1/2026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YABIDI/L_PRESS YOBE STATE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32624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32F68753-3006-4B72-92F5-18C8D50AEB7D}" type="datetime1">
              <a:rPr lang="en-US" smtClean="0"/>
              <a:t>8/1/2026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YABIDI/L_PRESS YOBE STATE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65279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69AAB-8841-4B3A-820B-1D3FC89ACE34}" type="datetime1">
              <a:rPr lang="en-US" smtClean="0"/>
              <a:t>8/1/2026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YABIDI/L_PRESS YOBE STATE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7065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47FE8-B83A-4D3D-A061-840F6BAE39E7}" type="datetime1">
              <a:rPr lang="en-US" smtClean="0"/>
              <a:t>8/1/2026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YABIDI/L_PRESS YOBE STATE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54825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8AC080-96A7-437F-827F-281CC865B5A1}" type="datetime1">
              <a:rPr lang="en-US" smtClean="0"/>
              <a:t>8/1/2026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YABIDI/L_PRESS YOBE STATE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97930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716059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CC101BF6-B3D9-4B51-9D39-032BF009AEB2}" type="datetime1">
              <a:rPr lang="en-US" smtClean="0"/>
              <a:t>8/1/2026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YABIDI/L_PRESS YOBE STATE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76193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</p:sldLayoutIdLst>
  <p:hf hdr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2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9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3.jpg"/><Relationship Id="rId4" Type="http://schemas.openxmlformats.org/officeDocument/2006/relationships/image" Target="../media/image32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9.jpg"/><Relationship Id="rId5" Type="http://schemas.openxmlformats.org/officeDocument/2006/relationships/image" Target="../media/image20.jpg"/><Relationship Id="rId4" Type="http://schemas.openxmlformats.org/officeDocument/2006/relationships/image" Target="../media/image38.jp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9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5" Type="http://schemas.openxmlformats.org/officeDocument/2006/relationships/image" Target="../media/image41.png"/><Relationship Id="rId4" Type="http://schemas.openxmlformats.org/officeDocument/2006/relationships/image" Target="../media/image3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4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8.png"/><Relationship Id="rId5" Type="http://schemas.openxmlformats.org/officeDocument/2006/relationships/image" Target="../media/image41.png"/><Relationship Id="rId4" Type="http://schemas.openxmlformats.org/officeDocument/2006/relationships/image" Target="../media/image4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1.jp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4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35.png"/><Relationship Id="rId4" Type="http://schemas.openxmlformats.org/officeDocument/2006/relationships/image" Target="../media/image2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9.png"/><Relationship Id="rId5" Type="http://schemas.openxmlformats.org/officeDocument/2006/relationships/image" Target="../media/image56.png"/><Relationship Id="rId4" Type="http://schemas.openxmlformats.org/officeDocument/2006/relationships/image" Target="../media/image58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.jp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/>
          <p:cNvSpPr/>
          <p:nvPr/>
        </p:nvSpPr>
        <p:spPr>
          <a:xfrm>
            <a:off x="822960" y="640080"/>
            <a:ext cx="777240" cy="777240"/>
          </a:xfrm>
          <a:prstGeom prst="ellipse">
            <a:avLst/>
          </a:prstGeom>
          <a:solidFill>
            <a:srgbClr val="FF0000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042" y="842162"/>
            <a:ext cx="373075" cy="373075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211579" y="1323154"/>
            <a:ext cx="103327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kern="0" spc="200" dirty="0">
                <a:solidFill>
                  <a:srgbClr val="E7E8D1"/>
                </a:solidFill>
                <a:latin typeface="Berlin Sans FB Demi" panose="020E0802020502020306" pitchFamily="34" charset="0"/>
                <a:ea typeface="Calibri" pitchFamily="34" charset="-122"/>
                <a:cs typeface="Calibri" pitchFamily="34" charset="-120"/>
              </a:rPr>
              <a:t>TRAINING MODULE FOR 120 COOPERATIVE LEADERS</a:t>
            </a:r>
            <a:endParaRPr lang="en-US" sz="2800" dirty="0">
              <a:latin typeface="Berlin Sans FB Demi" panose="020E0802020502020306" pitchFamily="34" charset="0"/>
            </a:endParaRPr>
          </a:p>
        </p:txBody>
      </p:sp>
      <p:sp>
        <p:nvSpPr>
          <p:cNvPr id="8" name="Shape 5"/>
          <p:cNvSpPr/>
          <p:nvPr/>
        </p:nvSpPr>
        <p:spPr>
          <a:xfrm>
            <a:off x="3889187" y="3524973"/>
            <a:ext cx="4042563" cy="45719"/>
          </a:xfrm>
          <a:prstGeom prst="rect">
            <a:avLst/>
          </a:prstGeom>
          <a:solidFill>
            <a:srgbClr val="FF0000"/>
          </a:solidFill>
          <a:ln/>
        </p:spPr>
      </p:sp>
      <p:sp>
        <p:nvSpPr>
          <p:cNvPr id="11" name="Text 8"/>
          <p:cNvSpPr/>
          <p:nvPr/>
        </p:nvSpPr>
        <p:spPr>
          <a:xfrm>
            <a:off x="409721" y="4266430"/>
            <a:ext cx="11134578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ORGANIZED BY </a:t>
            </a:r>
          </a:p>
          <a:p>
            <a:pPr algn="ctr"/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YABI RURAL DEVELOPMENT INITIATIVE (YABIRDI) </a:t>
            </a:r>
            <a:endParaRPr lang="en-US" sz="2000" dirty="0">
              <a:solidFill>
                <a:schemeClr val="accent6">
                  <a:lumMod val="75000"/>
                </a:schemeClr>
              </a:solidFill>
              <a:latin typeface="Arial Black" panose="020B0A04020102020204" pitchFamily="34" charset="0"/>
            </a:endParaRPr>
          </a:p>
          <a:p>
            <a:pPr algn="ctr"/>
            <a:r>
              <a:rPr lang="en-US" sz="2000" b="1" dirty="0">
                <a:solidFill>
                  <a:schemeClr val="bg1"/>
                </a:solidFill>
                <a:latin typeface="Arial Black" panose="020B0A04020102020204" pitchFamily="34" charset="0"/>
              </a:rPr>
              <a:t>IN COLLABORATION WITH;</a:t>
            </a:r>
            <a:endParaRPr lang="en-US" sz="20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algn="ctr">
              <a:spcAft>
                <a:spcPts val="300"/>
              </a:spcAft>
            </a:pPr>
            <a:r>
              <a:rPr lang="en-US" sz="20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LIVESTOCK PRODUCTIVITY AND RESILIENCE SUPPORT PROJECT (L-PRESS),</a:t>
            </a:r>
          </a:p>
          <a:p>
            <a:pPr algn="ctr">
              <a:spcAft>
                <a:spcPts val="300"/>
              </a:spcAft>
            </a:pPr>
            <a:r>
              <a:rPr lang="en-US" sz="20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YOBE STATE</a:t>
            </a:r>
            <a:endParaRPr lang="en-US" sz="2000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298774" y="1909198"/>
            <a:ext cx="759445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latin typeface="Arial Black" panose="020B0A04020102020204" pitchFamily="34" charset="0"/>
                <a:ea typeface="Cambria" pitchFamily="34" charset="-122"/>
                <a:cs typeface="Cambria" pitchFamily="34" charset="-120"/>
              </a:rPr>
              <a:t>CLIMATE CHANGE IMPACTS ON LIVESTOCK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862469" y="2312925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2400" dirty="0">
                <a:solidFill>
                  <a:srgbClr val="FFFFFF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Sustainable Grazing Practices  •Feed and Water Management  •Environmental Stewardship</a:t>
            </a:r>
            <a:endParaRPr lang="en-US" sz="2400" dirty="0">
              <a:latin typeface="Arial Black" panose="020B0A0402010202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889187" y="5856813"/>
            <a:ext cx="3704860" cy="830997"/>
          </a:xfrm>
          <a:prstGeom prst="rect">
            <a:avLst/>
          </a:prstGeom>
          <a:effectLst>
            <a:softEdge rad="127000"/>
          </a:effectLst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ctr"/>
            <a:r>
              <a:rPr lang="en-US" sz="2400" b="1" dirty="0" err="1" smtClean="0">
                <a:solidFill>
                  <a:schemeClr val="bg1"/>
                </a:solidFill>
                <a:latin typeface="Arial Black" panose="020B0A04020102020204" pitchFamily="34" charset="0"/>
                <a:ea typeface="Cambria" pitchFamily="34" charset="-122"/>
                <a:cs typeface="Cambria" pitchFamily="34" charset="-120"/>
              </a:rPr>
              <a:t>Dr</a:t>
            </a:r>
            <a:r>
              <a:rPr lang="en-US" sz="2400" b="1" dirty="0" smtClean="0">
                <a:solidFill>
                  <a:schemeClr val="bg1"/>
                </a:solidFill>
                <a:latin typeface="Arial Black" panose="020B0A04020102020204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Arial Black" panose="020B0A04020102020204" pitchFamily="34" charset="0"/>
                <a:ea typeface="Cambria" pitchFamily="34" charset="-122"/>
                <a:cs typeface="Cambria" pitchFamily="34" charset="-120"/>
              </a:rPr>
              <a:t>Muhammed</a:t>
            </a:r>
            <a:r>
              <a:rPr lang="en-US" sz="2400" b="1" dirty="0" smtClean="0">
                <a:solidFill>
                  <a:schemeClr val="bg1"/>
                </a:solidFill>
                <a:latin typeface="Arial Black" panose="020B0A04020102020204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latin typeface="Arial Black" panose="020B0A04020102020204" pitchFamily="34" charset="0"/>
                <a:ea typeface="Cambria" pitchFamily="34" charset="-122"/>
                <a:cs typeface="Cambria" pitchFamily="34" charset="-120"/>
              </a:rPr>
              <a:t>Malah</a:t>
            </a:r>
            <a:endParaRPr lang="en-US" sz="2400" b="1" dirty="0" smtClean="0">
              <a:solidFill>
                <a:schemeClr val="bg1"/>
              </a:solidFill>
              <a:latin typeface="Arial Black" panose="020B0A04020102020204" pitchFamily="34" charset="0"/>
              <a:ea typeface="Cambria" pitchFamily="34" charset="-122"/>
              <a:cs typeface="Cambria" pitchFamily="34" charset="-120"/>
            </a:endParaRPr>
          </a:p>
          <a:p>
            <a:pPr algn="ctr"/>
            <a:r>
              <a:rPr lang="en-US" sz="24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+2348084601746</a:t>
            </a:r>
            <a:endParaRPr lang="en-US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1064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About This Training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4" name="Shape 2"/>
          <p:cNvSpPr/>
          <p:nvPr/>
        </p:nvSpPr>
        <p:spPr>
          <a:xfrm>
            <a:off x="295422" y="1645920"/>
            <a:ext cx="6836898" cy="4480560"/>
          </a:xfrm>
          <a:prstGeom prst="roundRect">
            <a:avLst>
              <a:gd name="adj" fmla="val 1633"/>
            </a:avLst>
          </a:prstGeom>
          <a:solidFill>
            <a:srgbClr val="FFFFFF"/>
          </a:solidFill>
          <a:ln/>
          <a:effectLst>
            <a:outerShdw blurRad="76200" dist="2540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383134" y="1661394"/>
            <a:ext cx="594360" cy="498348"/>
          </a:xfrm>
          <a:prstGeom prst="ellipse">
            <a:avLst/>
          </a:prstGeom>
          <a:solidFill>
            <a:srgbClr val="E7E8D1"/>
          </a:solidFill>
          <a:ln/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464" y="1780706"/>
            <a:ext cx="285293" cy="285293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317860" y="2347704"/>
            <a:ext cx="6654018" cy="3383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400" dirty="0" smtClean="0">
                <a:solidFill>
                  <a:srgbClr val="34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Climate </a:t>
            </a:r>
            <a:r>
              <a:rPr lang="en-US" sz="2400" dirty="0">
                <a:solidFill>
                  <a:srgbClr val="34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change is one of the most pressing challenges of the 21st century, already reshaping livestock production across sub-Saharan Africa.</a:t>
            </a:r>
            <a:endParaRPr lang="en-US" sz="24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400" dirty="0">
                <a:solidFill>
                  <a:srgbClr val="34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Rising temperatures, erratic rainfall, and extreme weather threaten the livelihoods of hundreds of millions who depend on animal agriculture.</a:t>
            </a:r>
            <a:endParaRPr lang="en-US" sz="24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400" dirty="0">
                <a:solidFill>
                  <a:srgbClr val="34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training equips cooperative leaders with practical, science-based strategies for climate-resilient, environmentally sound livestock enterprises.</a:t>
            </a:r>
            <a:endParaRPr lang="en-US" sz="2400" dirty="0"/>
          </a:p>
        </p:txBody>
      </p:sp>
      <p:sp>
        <p:nvSpPr>
          <p:cNvPr id="8" name="Shape 5"/>
          <p:cNvSpPr/>
          <p:nvPr/>
        </p:nvSpPr>
        <p:spPr>
          <a:xfrm>
            <a:off x="7345680" y="1581912"/>
            <a:ext cx="4846320" cy="4480560"/>
          </a:xfrm>
          <a:prstGeom prst="roundRect">
            <a:avLst>
              <a:gd name="adj" fmla="val 1633"/>
            </a:avLst>
          </a:prstGeom>
          <a:solidFill>
            <a:srgbClr val="B85042"/>
          </a:solidFill>
          <a:ln/>
        </p:spPr>
      </p:sp>
      <p:sp>
        <p:nvSpPr>
          <p:cNvPr id="9" name="Shape 6"/>
          <p:cNvSpPr/>
          <p:nvPr/>
        </p:nvSpPr>
        <p:spPr>
          <a:xfrm>
            <a:off x="9523933" y="2098548"/>
            <a:ext cx="685800" cy="685800"/>
          </a:xfrm>
          <a:prstGeom prst="ellipse">
            <a:avLst/>
          </a:prstGeom>
          <a:solidFill>
            <a:srgbClr val="8C3B30"/>
          </a:solidFill>
          <a:ln/>
        </p:spPr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02241" y="2309177"/>
            <a:ext cx="329184" cy="329184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7528560" y="2756916"/>
            <a:ext cx="44805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120</a:t>
            </a:r>
            <a:endParaRPr lang="en-US" sz="3400" dirty="0"/>
          </a:p>
        </p:txBody>
      </p:sp>
      <p:sp>
        <p:nvSpPr>
          <p:cNvPr id="12" name="Text 8"/>
          <p:cNvSpPr/>
          <p:nvPr/>
        </p:nvSpPr>
        <p:spPr>
          <a:xfrm>
            <a:off x="7711440" y="3511296"/>
            <a:ext cx="41148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itchFamily="34" charset="0"/>
                <a:ea typeface="Calibri" pitchFamily="34" charset="-122"/>
                <a:cs typeface="Calibri" pitchFamily="34" charset="-120"/>
              </a:rPr>
              <a:t>Cooperative leaders across Yobe State's livestock value chain participating in this capacity-building programme</a:t>
            </a:r>
            <a:endParaRPr lang="en-US" sz="2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4" name="Text 10"/>
          <p:cNvSpPr/>
          <p:nvPr/>
        </p:nvSpPr>
        <p:spPr>
          <a:xfrm>
            <a:off x="11247120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A7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1064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Module Roadmap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548640" y="941832"/>
            <a:ext cx="110642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chemeClr val="bg1"/>
                </a:solidFill>
                <a:latin typeface="Berlin Sans FB Demi" panose="020E0802020502020306" pitchFamily="34" charset="0"/>
                <a:ea typeface="Calibri" pitchFamily="34" charset="-122"/>
                <a:cs typeface="Calibri" pitchFamily="34" charset="-120"/>
              </a:rPr>
              <a:t>Four integrated units plus a digital transformation module</a:t>
            </a:r>
            <a:endParaRPr lang="en-US" sz="1450" dirty="0">
              <a:solidFill>
                <a:schemeClr val="bg1"/>
              </a:solidFill>
              <a:latin typeface="Berlin Sans FB Demi" panose="020E0802020502020306" pitchFamily="34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2103120" cy="3566160"/>
          </a:xfrm>
          <a:prstGeom prst="roundRect">
            <a:avLst>
              <a:gd name="adj" fmla="val 3478"/>
            </a:avLst>
          </a:prstGeom>
          <a:solidFill>
            <a:srgbClr val="FFFFFF"/>
          </a:solidFill>
          <a:ln/>
          <a:effectLst>
            <a:outerShdw blurRad="63500" dist="25400" dir="2700000" algn="bl" rotWithShape="0">
              <a:srgbClr val="000000">
                <a:alpha val="8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685800" y="2103120"/>
            <a:ext cx="1828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B8504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1257300" y="2834640"/>
            <a:ext cx="685800" cy="685800"/>
          </a:xfrm>
          <a:prstGeom prst="ellipse">
            <a:avLst/>
          </a:prstGeom>
          <a:solidFill>
            <a:srgbClr val="B85042"/>
          </a:solidFill>
          <a:ln/>
        </p:spPr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5608" y="3012948"/>
            <a:ext cx="329184" cy="329184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685800" y="3749040"/>
            <a:ext cx="182880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34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Climate Change Impacts on Livestock</a:t>
            </a:r>
            <a:endParaRPr lang="en-US" sz="2000" dirty="0"/>
          </a:p>
        </p:txBody>
      </p:sp>
      <p:sp>
        <p:nvSpPr>
          <p:cNvPr id="9" name="Shape 6"/>
          <p:cNvSpPr/>
          <p:nvPr/>
        </p:nvSpPr>
        <p:spPr>
          <a:xfrm>
            <a:off x="2788920" y="1920240"/>
            <a:ext cx="2103120" cy="3566160"/>
          </a:xfrm>
          <a:prstGeom prst="roundRect">
            <a:avLst>
              <a:gd name="adj" fmla="val 3478"/>
            </a:avLst>
          </a:prstGeom>
          <a:solidFill>
            <a:srgbClr val="E7E8D1"/>
          </a:solidFill>
          <a:ln/>
          <a:effectLst>
            <a:outerShdw blurRad="63500" dist="25400" dir="2700000" algn="bl" rotWithShape="0">
              <a:srgbClr val="000000">
                <a:alpha val="8000"/>
              </a:srgbClr>
            </a:outerShdw>
          </a:effectLst>
        </p:spPr>
      </p:sp>
      <p:sp>
        <p:nvSpPr>
          <p:cNvPr id="10" name="Text 7"/>
          <p:cNvSpPr/>
          <p:nvPr/>
        </p:nvSpPr>
        <p:spPr>
          <a:xfrm>
            <a:off x="2926080" y="2103120"/>
            <a:ext cx="1828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B8504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600" dirty="0"/>
          </a:p>
        </p:txBody>
      </p:sp>
      <p:sp>
        <p:nvSpPr>
          <p:cNvPr id="11" name="Shape 8"/>
          <p:cNvSpPr/>
          <p:nvPr/>
        </p:nvSpPr>
        <p:spPr>
          <a:xfrm>
            <a:off x="3497580" y="2834640"/>
            <a:ext cx="685800" cy="685800"/>
          </a:xfrm>
          <a:prstGeom prst="ellipse">
            <a:avLst/>
          </a:prstGeom>
          <a:solidFill>
            <a:srgbClr val="B85042"/>
          </a:solidFill>
          <a:ln/>
        </p:spPr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5888" y="3012948"/>
            <a:ext cx="329184" cy="329184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2926080" y="3749040"/>
            <a:ext cx="182880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34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Sustainable Grazing Practices</a:t>
            </a:r>
            <a:endParaRPr lang="en-US" sz="2000" dirty="0"/>
          </a:p>
        </p:txBody>
      </p:sp>
      <p:sp>
        <p:nvSpPr>
          <p:cNvPr id="14" name="Shape 10"/>
          <p:cNvSpPr/>
          <p:nvPr/>
        </p:nvSpPr>
        <p:spPr>
          <a:xfrm>
            <a:off x="5029200" y="1920240"/>
            <a:ext cx="2103120" cy="3566160"/>
          </a:xfrm>
          <a:prstGeom prst="roundRect">
            <a:avLst>
              <a:gd name="adj" fmla="val 3478"/>
            </a:avLst>
          </a:prstGeom>
          <a:solidFill>
            <a:srgbClr val="FFFFFF"/>
          </a:solidFill>
          <a:ln/>
          <a:effectLst>
            <a:outerShdw blurRad="63500" dist="25400" dir="2700000" algn="bl" rotWithShape="0">
              <a:srgbClr val="000000">
                <a:alpha val="8000"/>
              </a:srgbClr>
            </a:outerShdw>
          </a:effectLst>
        </p:spPr>
      </p:sp>
      <p:sp>
        <p:nvSpPr>
          <p:cNvPr id="15" name="Text 11"/>
          <p:cNvSpPr/>
          <p:nvPr/>
        </p:nvSpPr>
        <p:spPr>
          <a:xfrm>
            <a:off x="5166360" y="2103120"/>
            <a:ext cx="1828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B8504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600" dirty="0"/>
          </a:p>
        </p:txBody>
      </p:sp>
      <p:sp>
        <p:nvSpPr>
          <p:cNvPr id="16" name="Shape 12"/>
          <p:cNvSpPr/>
          <p:nvPr/>
        </p:nvSpPr>
        <p:spPr>
          <a:xfrm>
            <a:off x="5737860" y="2834640"/>
            <a:ext cx="685800" cy="685800"/>
          </a:xfrm>
          <a:prstGeom prst="ellipse">
            <a:avLst/>
          </a:prstGeom>
          <a:solidFill>
            <a:srgbClr val="B85042"/>
          </a:solidFill>
          <a:ln/>
        </p:spPr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16168" y="3012948"/>
            <a:ext cx="329184" cy="329184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5166360" y="3749040"/>
            <a:ext cx="182880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34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Feed and Water Management</a:t>
            </a:r>
            <a:endParaRPr lang="en-US" dirty="0"/>
          </a:p>
        </p:txBody>
      </p:sp>
      <p:sp>
        <p:nvSpPr>
          <p:cNvPr id="19" name="Shape 14"/>
          <p:cNvSpPr/>
          <p:nvPr/>
        </p:nvSpPr>
        <p:spPr>
          <a:xfrm>
            <a:off x="7269480" y="1920240"/>
            <a:ext cx="2103120" cy="3566160"/>
          </a:xfrm>
          <a:prstGeom prst="roundRect">
            <a:avLst>
              <a:gd name="adj" fmla="val 3478"/>
            </a:avLst>
          </a:prstGeom>
          <a:solidFill>
            <a:srgbClr val="E7E8D1"/>
          </a:solidFill>
          <a:ln/>
          <a:effectLst>
            <a:outerShdw blurRad="63500" dist="25400" dir="2700000" algn="bl" rotWithShape="0">
              <a:srgbClr val="000000">
                <a:alpha val="8000"/>
              </a:srgbClr>
            </a:outerShdw>
          </a:effectLst>
        </p:spPr>
      </p:sp>
      <p:sp>
        <p:nvSpPr>
          <p:cNvPr id="20" name="Text 15"/>
          <p:cNvSpPr/>
          <p:nvPr/>
        </p:nvSpPr>
        <p:spPr>
          <a:xfrm>
            <a:off x="7406640" y="2103120"/>
            <a:ext cx="1828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B8504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600" dirty="0"/>
          </a:p>
        </p:txBody>
      </p:sp>
      <p:sp>
        <p:nvSpPr>
          <p:cNvPr id="21" name="Shape 16"/>
          <p:cNvSpPr/>
          <p:nvPr/>
        </p:nvSpPr>
        <p:spPr>
          <a:xfrm>
            <a:off x="7978140" y="2834640"/>
            <a:ext cx="685800" cy="685800"/>
          </a:xfrm>
          <a:prstGeom prst="ellipse">
            <a:avLst/>
          </a:prstGeom>
          <a:solidFill>
            <a:srgbClr val="B85042"/>
          </a:solidFill>
          <a:ln/>
        </p:spPr>
      </p:sp>
      <p:pic>
        <p:nvPicPr>
          <p:cNvPr id="2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56448" y="3012948"/>
            <a:ext cx="329184" cy="329184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7406640" y="3749040"/>
            <a:ext cx="182880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34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Environmental Stewardship</a:t>
            </a:r>
            <a:endParaRPr lang="en-US" dirty="0"/>
          </a:p>
        </p:txBody>
      </p:sp>
      <p:sp>
        <p:nvSpPr>
          <p:cNvPr id="24" name="Shape 18"/>
          <p:cNvSpPr/>
          <p:nvPr/>
        </p:nvSpPr>
        <p:spPr>
          <a:xfrm>
            <a:off x="9509760" y="1920240"/>
            <a:ext cx="2103120" cy="3566160"/>
          </a:xfrm>
          <a:prstGeom prst="roundRect">
            <a:avLst>
              <a:gd name="adj" fmla="val 3478"/>
            </a:avLst>
          </a:prstGeom>
          <a:solidFill>
            <a:srgbClr val="FFFFFF"/>
          </a:solidFill>
          <a:ln/>
          <a:effectLst>
            <a:outerShdw blurRad="63500" dist="25400" dir="2700000" algn="bl" rotWithShape="0">
              <a:srgbClr val="000000">
                <a:alpha val="8000"/>
              </a:srgbClr>
            </a:outerShdw>
          </a:effectLst>
        </p:spPr>
      </p:sp>
      <p:sp>
        <p:nvSpPr>
          <p:cNvPr id="25" name="Text 19"/>
          <p:cNvSpPr/>
          <p:nvPr/>
        </p:nvSpPr>
        <p:spPr>
          <a:xfrm>
            <a:off x="9646920" y="2103120"/>
            <a:ext cx="1828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B8504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</a:t>
            </a:r>
            <a:endParaRPr lang="en-US" sz="2600" dirty="0"/>
          </a:p>
        </p:txBody>
      </p:sp>
      <p:sp>
        <p:nvSpPr>
          <p:cNvPr id="26" name="Shape 20"/>
          <p:cNvSpPr/>
          <p:nvPr/>
        </p:nvSpPr>
        <p:spPr>
          <a:xfrm>
            <a:off x="10218420" y="2834640"/>
            <a:ext cx="685800" cy="685800"/>
          </a:xfrm>
          <a:prstGeom prst="ellipse">
            <a:avLst/>
          </a:prstGeom>
          <a:solidFill>
            <a:srgbClr val="B85042"/>
          </a:solidFill>
          <a:ln/>
        </p:spPr>
      </p:sp>
      <p:pic>
        <p:nvPicPr>
          <p:cNvPr id="27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96728" y="3012948"/>
            <a:ext cx="329184" cy="329184"/>
          </a:xfrm>
          <a:prstGeom prst="rect">
            <a:avLst/>
          </a:prstGeom>
        </p:spPr>
      </p:pic>
      <p:sp>
        <p:nvSpPr>
          <p:cNvPr id="28" name="Text 21"/>
          <p:cNvSpPr/>
          <p:nvPr/>
        </p:nvSpPr>
        <p:spPr>
          <a:xfrm>
            <a:off x="9646920" y="3749040"/>
            <a:ext cx="182880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b="1" dirty="0">
                <a:solidFill>
                  <a:srgbClr val="34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ICT &amp; Digital Transformation</a:t>
            </a:r>
            <a:endParaRPr lang="en-US" dirty="0"/>
          </a:p>
        </p:txBody>
      </p:sp>
      <p:sp>
        <p:nvSpPr>
          <p:cNvPr id="29" name="Shape 22"/>
          <p:cNvSpPr/>
          <p:nvPr/>
        </p:nvSpPr>
        <p:spPr>
          <a:xfrm>
            <a:off x="548640" y="5715000"/>
            <a:ext cx="10881360" cy="18288"/>
          </a:xfrm>
          <a:prstGeom prst="rect">
            <a:avLst/>
          </a:prstGeom>
          <a:solidFill>
            <a:srgbClr val="8FA895"/>
          </a:solidFill>
          <a:ln/>
        </p:spPr>
      </p:sp>
      <p:sp>
        <p:nvSpPr>
          <p:cNvPr id="30" name="Text 23"/>
          <p:cNvSpPr/>
          <p:nvPr/>
        </p:nvSpPr>
        <p:spPr>
          <a:xfrm>
            <a:off x="548640" y="5852160"/>
            <a:ext cx="10881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Designed as a coherent framework for climate-resilient livestock production and modern cooperative governance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32" name="Text 25"/>
          <p:cNvSpPr/>
          <p:nvPr/>
        </p:nvSpPr>
        <p:spPr>
          <a:xfrm>
            <a:off x="11247120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A7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"/>
          <p:cNvSpPr/>
          <p:nvPr/>
        </p:nvSpPr>
        <p:spPr>
          <a:xfrm>
            <a:off x="-1645920" y="-1828800"/>
            <a:ext cx="3840480" cy="3840480"/>
          </a:xfrm>
          <a:prstGeom prst="ellipse">
            <a:avLst/>
          </a:prstGeom>
          <a:solidFill>
            <a:srgbClr val="8C3B30"/>
          </a:solidFill>
          <a:ln/>
        </p:spPr>
      </p:sp>
      <p:sp>
        <p:nvSpPr>
          <p:cNvPr id="4" name="Shape 2"/>
          <p:cNvSpPr/>
          <p:nvPr/>
        </p:nvSpPr>
        <p:spPr>
          <a:xfrm>
            <a:off x="822960" y="777240"/>
            <a:ext cx="868680" cy="868680"/>
          </a:xfrm>
          <a:prstGeom prst="ellipse">
            <a:avLst/>
          </a:prstGeom>
          <a:solidFill>
            <a:srgbClr val="8FA895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8817" y="1003097"/>
            <a:ext cx="416966" cy="416966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822960" y="2423160"/>
            <a:ext cx="100584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Climate Change </a:t>
            </a:r>
            <a:r>
              <a:rPr lang="en-US" sz="4000" b="1" dirty="0" smtClean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Impacts</a:t>
            </a:r>
            <a:r>
              <a:rPr lang="en-US" sz="4000" dirty="0"/>
              <a:t> </a:t>
            </a:r>
            <a:r>
              <a:rPr lang="en-US" sz="4000" b="1" dirty="0" smtClean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 </a:t>
            </a: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Livestock</a:t>
            </a:r>
            <a:endParaRPr lang="en-US" sz="4000" dirty="0"/>
          </a:p>
        </p:txBody>
      </p:sp>
      <p:sp>
        <p:nvSpPr>
          <p:cNvPr id="8" name="Shape 5"/>
          <p:cNvSpPr/>
          <p:nvPr/>
        </p:nvSpPr>
        <p:spPr>
          <a:xfrm>
            <a:off x="822960" y="3471203"/>
            <a:ext cx="8686800" cy="45719"/>
          </a:xfrm>
          <a:prstGeom prst="rect">
            <a:avLst/>
          </a:prstGeom>
          <a:solidFill>
            <a:srgbClr val="8FA895"/>
          </a:solidFill>
          <a:ln/>
        </p:spPr>
      </p:sp>
      <p:sp>
        <p:nvSpPr>
          <p:cNvPr id="9" name="Text 6"/>
          <p:cNvSpPr/>
          <p:nvPr/>
        </p:nvSpPr>
        <p:spPr>
          <a:xfrm>
            <a:off x="822959" y="4023360"/>
            <a:ext cx="920730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E7E8D1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Understanding the science and the direct consequences for animal agriculture</a:t>
            </a:r>
            <a:endParaRPr lang="en-US" sz="1600" dirty="0">
              <a:latin typeface="Arial Black" panose="020B0A040201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84048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 b="1">
                <a:solidFill>
                  <a:srgbClr val="E7E8D1"/>
                </a:solidFill>
                <a:latin typeface="Calibri"/>
              </a:rPr>
              <a:t>UNIT 1 — FIELD PERSPECTIVE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685800"/>
            <a:ext cx="107899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FFFFFF"/>
                </a:solidFill>
                <a:latin typeface="Cambria"/>
              </a:rPr>
              <a:t>Climate Change on the Ground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8970" y="6037448"/>
            <a:ext cx="10607040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50" i="1" dirty="0">
                <a:solidFill>
                  <a:srgbClr val="E7E8D1"/>
                </a:solidFill>
                <a:latin typeface="Arial Black" panose="020B0A04020102020204" pitchFamily="34" charset="0"/>
                <a:cs typeface="Arabic Typesetting" panose="03020402040406030203" pitchFamily="66" charset="-78"/>
              </a:rPr>
              <a:t>Drought and heat stress translate directly into visible loss of body </a:t>
            </a:r>
            <a:r>
              <a:rPr sz="1350" i="1" dirty="0" smtClean="0">
                <a:solidFill>
                  <a:srgbClr val="E7E8D1"/>
                </a:solidFill>
                <a:latin typeface="Arial Black" panose="020B0A04020102020204" pitchFamily="34" charset="0"/>
                <a:cs typeface="Arabic Typesetting" panose="03020402040406030203" pitchFamily="66" charset="-78"/>
              </a:rPr>
              <a:t>condition</a:t>
            </a:r>
            <a:r>
              <a:rPr lang="en-US" sz="1350" i="1" dirty="0" smtClean="0">
                <a:solidFill>
                  <a:srgbClr val="E7E8D1"/>
                </a:solidFill>
                <a:latin typeface="Arial Black" panose="020B0A04020102020204" pitchFamily="34" charset="0"/>
                <a:cs typeface="Arabic Typesetting" panose="03020402040406030203" pitchFamily="66" charset="-78"/>
              </a:rPr>
              <a:t> and disease</a:t>
            </a:r>
            <a:r>
              <a:rPr sz="1350" i="1" dirty="0" smtClean="0">
                <a:solidFill>
                  <a:srgbClr val="E7E8D1"/>
                </a:solidFill>
                <a:latin typeface="Arial Black" panose="020B0A04020102020204" pitchFamily="34" charset="0"/>
                <a:cs typeface="Arabic Typesetting" panose="03020402040406030203" pitchFamily="66" charset="-78"/>
              </a:rPr>
              <a:t> </a:t>
            </a:r>
            <a:r>
              <a:rPr sz="1350" i="1" dirty="0">
                <a:solidFill>
                  <a:srgbClr val="E7E8D1"/>
                </a:solidFill>
                <a:latin typeface="Arial Black" panose="020B0A04020102020204" pitchFamily="34" charset="0"/>
                <a:cs typeface="Arabic Typesetting" panose="03020402040406030203" pitchFamily="66" charset="-78"/>
              </a:rPr>
              <a:t>and crop failure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600200"/>
            <a:ext cx="3511296" cy="4206240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>
            <a:noFill/>
          </a:ln>
          <a:effectLst>
            <a:outerShdw blurRad="63500" dist="25400" dir="2700000" algn="bl" rotWithShape="0">
              <a:srgbClr val="000000">
                <a:alpha val="3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6d8c539a2bd5a6e0ba54091349c27b3f.jpg"/>
          <p:cNvPicPr>
            <a:picLocks noChangeAspect="1"/>
          </p:cNvPicPr>
          <p:nvPr/>
        </p:nvPicPr>
        <p:blipFill>
          <a:blip r:embed="rId2"/>
          <a:srcRect l="15398" r="15398"/>
          <a:stretch>
            <a:fillRect/>
          </a:stretch>
        </p:blipFill>
        <p:spPr>
          <a:xfrm>
            <a:off x="658368" y="1709928"/>
            <a:ext cx="3291839" cy="3171139"/>
          </a:xfrm>
          <a:prstGeom prst="roundRect">
            <a:avLst>
              <a:gd name="adj" fmla="val 4000"/>
            </a:avLst>
          </a:prstGeom>
        </p:spPr>
      </p:pic>
      <p:sp>
        <p:nvSpPr>
          <p:cNvPr id="7" name="TextBox 6"/>
          <p:cNvSpPr txBox="1"/>
          <p:nvPr/>
        </p:nvSpPr>
        <p:spPr>
          <a:xfrm>
            <a:off x="658368" y="4935931"/>
            <a:ext cx="3291839" cy="8046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1">
                <a:solidFill>
                  <a:srgbClr val="342A24"/>
                </a:solidFill>
                <a:latin typeface="Arial"/>
              </a:rPr>
              <a:t>Heat and drought stress leave cattle emaciated and weak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288536" y="1600200"/>
            <a:ext cx="3511296" cy="4206240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>
            <a:noFill/>
          </a:ln>
          <a:effectLst>
            <a:outerShdw blurRad="63500" dist="25400" dir="2700000" algn="bl" rotWithShape="0">
              <a:srgbClr val="000000">
                <a:alpha val="3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398264" y="4935931"/>
            <a:ext cx="3291839" cy="8046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1">
                <a:solidFill>
                  <a:srgbClr val="342A24"/>
                </a:solidFill>
                <a:latin typeface="Arial"/>
              </a:rPr>
              <a:t>Failed maize crop after prolonged drought reduces feed supply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247120" y="6473952"/>
            <a:ext cx="457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8A7E72"/>
                </a:solidFill>
                <a:latin typeface="Calibri"/>
              </a:rPr>
              <a:t>34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8035" y="-42440"/>
            <a:ext cx="3803907" cy="3403826"/>
          </a:xfrm>
          <a:prstGeom prst="rect">
            <a:avLst/>
          </a:prstGeom>
        </p:spPr>
      </p:pic>
      <p:pic>
        <p:nvPicPr>
          <p:cNvPr id="12" name="Picture 11" descr="df49e2a2ecf5cb959913ab7162f16b26.jpg"/>
          <p:cNvPicPr>
            <a:picLocks noChangeAspect="1"/>
          </p:cNvPicPr>
          <p:nvPr/>
        </p:nvPicPr>
        <p:blipFill>
          <a:blip r:embed="rId4"/>
          <a:srcRect l="19571" r="19571"/>
          <a:stretch>
            <a:fillRect/>
          </a:stretch>
        </p:blipFill>
        <p:spPr>
          <a:xfrm>
            <a:off x="7799831" y="2644960"/>
            <a:ext cx="3182111" cy="3171139"/>
          </a:xfrm>
          <a:prstGeom prst="roundRect">
            <a:avLst>
              <a:gd name="adj" fmla="val 4000"/>
            </a:avLst>
          </a:prstGeom>
        </p:spPr>
      </p:pic>
      <p:sp>
        <p:nvSpPr>
          <p:cNvPr id="13" name="TextBox 12"/>
          <p:cNvSpPr txBox="1"/>
          <p:nvPr/>
        </p:nvSpPr>
        <p:spPr>
          <a:xfrm>
            <a:off x="7690103" y="5001768"/>
            <a:ext cx="3291839" cy="804672"/>
          </a:xfrm>
          <a:prstGeom prst="rect">
            <a:avLst/>
          </a:prstGeom>
          <a:solidFill>
            <a:schemeClr val="bg1"/>
          </a:solidFill>
        </p:spPr>
        <p:txBody>
          <a:bodyPr wrap="square" anchor="t">
            <a:spAutoFit/>
          </a:bodyPr>
          <a:lstStyle/>
          <a:p>
            <a:pPr algn="l"/>
            <a:r>
              <a:rPr sz="1150" b="1" dirty="0">
                <a:solidFill>
                  <a:srgbClr val="342A24"/>
                </a:solidFill>
                <a:latin typeface="Arial"/>
              </a:rPr>
              <a:t>Cracked, dry earth signals collapsing water and pasture availability</a:t>
            </a:r>
          </a:p>
        </p:txBody>
      </p:sp>
      <p:pic>
        <p:nvPicPr>
          <p:cNvPr id="9" name="Picture 8" descr="b617ef47cbb497760a3a887b9b933abc.jpg"/>
          <p:cNvPicPr>
            <a:picLocks noChangeAspect="1"/>
          </p:cNvPicPr>
          <p:nvPr/>
        </p:nvPicPr>
        <p:blipFill>
          <a:blip r:embed="rId5"/>
          <a:srcRect l="15398" r="15398"/>
          <a:stretch>
            <a:fillRect/>
          </a:stretch>
        </p:blipFill>
        <p:spPr>
          <a:xfrm>
            <a:off x="4398264" y="1709928"/>
            <a:ext cx="3291839" cy="3171139"/>
          </a:xfrm>
          <a:prstGeom prst="roundRect">
            <a:avLst>
              <a:gd name="adj" fmla="val 4000"/>
            </a:avLst>
          </a:prstGeom>
        </p:spPr>
      </p:pic>
    </p:spTree>
    <p:extLst>
      <p:ext uri="{BB962C8B-B14F-4D97-AF65-F5344CB8AC3E}">
        <p14:creationId xmlns:p14="http://schemas.microsoft.com/office/powerpoint/2010/main" val="443297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1064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Understanding Climate Change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3" name="Shape 1"/>
          <p:cNvSpPr/>
          <p:nvPr/>
        </p:nvSpPr>
        <p:spPr>
          <a:xfrm>
            <a:off x="548640" y="1645920"/>
            <a:ext cx="6400800" cy="4480560"/>
          </a:xfrm>
          <a:prstGeom prst="roundRect">
            <a:avLst>
              <a:gd name="adj" fmla="val 1633"/>
            </a:avLst>
          </a:prstGeom>
          <a:solidFill>
            <a:srgbClr val="FFFFFF"/>
          </a:solidFill>
          <a:ln/>
          <a:effectLst>
            <a:outerShdw blurRad="76200" dist="2540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4" name="Text 2"/>
          <p:cNvSpPr/>
          <p:nvPr/>
        </p:nvSpPr>
        <p:spPr>
          <a:xfrm>
            <a:off x="868680" y="1920240"/>
            <a:ext cx="5852160" cy="4023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rgbClr val="342A24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Climate change refers to long-term shifts in global temperatures and weather patterns, driven since the mid-20th century primarily by human activity.</a:t>
            </a:r>
            <a:endParaRPr lang="en-US" sz="1600" dirty="0">
              <a:latin typeface="Arial Black" panose="020B0A04020102020204" pitchFamily="34" charset="0"/>
            </a:endParaRPr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rgbClr val="342A24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Burning fossil fuels, deforestation, and intensive agriculture release CO₂, methane (CH₄), and nitrous oxide (N₂O), trapping heat in the atmosphere.</a:t>
            </a:r>
            <a:endParaRPr lang="en-US" sz="1600" dirty="0">
              <a:latin typeface="Arial Black" panose="020B0A04020102020204" pitchFamily="34" charset="0"/>
            </a:endParaRPr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600" dirty="0">
                <a:solidFill>
                  <a:srgbClr val="342A24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Sub-Saharan Africa is warming faster than the global average, with the most severe impacts in arid/semi-arid zones like the Sudan Savannah.</a:t>
            </a:r>
            <a:endParaRPr lang="en-US" sz="1600" dirty="0">
              <a:latin typeface="Arial Black" panose="020B0A04020102020204" pitchFamily="34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7223760" y="1645920"/>
            <a:ext cx="4389120" cy="2148840"/>
          </a:xfrm>
          <a:prstGeom prst="roundRect">
            <a:avLst>
              <a:gd name="adj" fmla="val 3404"/>
            </a:avLst>
          </a:prstGeom>
          <a:solidFill>
            <a:srgbClr val="B85042"/>
          </a:solidFill>
          <a:ln/>
        </p:spPr>
      </p:sp>
      <p:sp>
        <p:nvSpPr>
          <p:cNvPr id="6" name="Text 4"/>
          <p:cNvSpPr/>
          <p:nvPr/>
        </p:nvSpPr>
        <p:spPr>
          <a:xfrm>
            <a:off x="7406640" y="1874520"/>
            <a:ext cx="4023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+1.1°C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7498080" y="2514600"/>
            <a:ext cx="384048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E7E8D1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Global mean surface temperature increase already observed above pre-industrial levels (IPCC)</a:t>
            </a:r>
            <a:endParaRPr lang="en-US" sz="1400" dirty="0">
              <a:latin typeface="Arial Black" panose="020B0A04020102020204" pitchFamily="34" charset="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7223760" y="3977640"/>
            <a:ext cx="4389120" cy="2148840"/>
          </a:xfrm>
          <a:prstGeom prst="roundRect">
            <a:avLst>
              <a:gd name="adj" fmla="val 3404"/>
            </a:avLst>
          </a:prstGeom>
          <a:solidFill>
            <a:srgbClr val="5C7A63"/>
          </a:solidFill>
          <a:ln/>
        </p:spPr>
      </p:sp>
      <p:sp>
        <p:nvSpPr>
          <p:cNvPr id="9" name="Text 7"/>
          <p:cNvSpPr/>
          <p:nvPr/>
        </p:nvSpPr>
        <p:spPr>
          <a:xfrm>
            <a:off x="7406640" y="4206240"/>
            <a:ext cx="4023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+1.5 to 4°C</a:t>
            </a:r>
            <a:endParaRPr lang="en-US" sz="2800" dirty="0"/>
          </a:p>
        </p:txBody>
      </p:sp>
      <p:sp>
        <p:nvSpPr>
          <p:cNvPr id="10" name="Text 8"/>
          <p:cNvSpPr/>
          <p:nvPr/>
        </p:nvSpPr>
        <p:spPr>
          <a:xfrm>
            <a:off x="7498080" y="4846320"/>
            <a:ext cx="384048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E7E8D1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Projected further rise by end of century, depending on future emissions trajectories</a:t>
            </a:r>
            <a:endParaRPr lang="en-US" sz="1600" dirty="0">
              <a:latin typeface="Arial Black" panose="020B0A04020102020204" pitchFamily="34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11247120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A7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1064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Heat Stress: The Primary Direct Impact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548640" y="941832"/>
            <a:ext cx="110642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ambient temperature exceeds an animal's thermal comfort zone</a:t>
            </a:r>
            <a:endParaRPr lang="en-US" sz="1450" dirty="0">
              <a:solidFill>
                <a:schemeClr val="bg1"/>
              </a:solidFill>
            </a:endParaRPr>
          </a:p>
        </p:txBody>
      </p:sp>
      <p:sp>
        <p:nvSpPr>
          <p:cNvPr id="4" name="Shape 2"/>
          <p:cNvSpPr/>
          <p:nvPr/>
        </p:nvSpPr>
        <p:spPr>
          <a:xfrm>
            <a:off x="640080" y="1783080"/>
            <a:ext cx="3291840" cy="173736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/>
          <a:effectLst>
            <a:outerShdw blurRad="63500" dist="2540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011680"/>
            <a:ext cx="548640" cy="548640"/>
          </a:xfrm>
          <a:prstGeom prst="ellipse">
            <a:avLst/>
          </a:prstGeom>
          <a:solidFill>
            <a:srgbClr val="E7E8D1"/>
          </a:solidFill>
          <a:ln/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5606" y="2154326"/>
            <a:ext cx="263347" cy="263347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366113" y="1965960"/>
            <a:ext cx="2382927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8C3B30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Cattle (tropical breeds)</a:t>
            </a:r>
            <a:endParaRPr lang="en-US" sz="1300" dirty="0">
              <a:latin typeface="Arial Black" panose="020B0A04020102020204" pitchFamily="34" charset="0"/>
            </a:endParaRPr>
          </a:p>
        </p:txBody>
      </p:sp>
      <p:sp>
        <p:nvSpPr>
          <p:cNvPr id="8" name="Text 5"/>
          <p:cNvSpPr/>
          <p:nvPr/>
        </p:nvSpPr>
        <p:spPr>
          <a:xfrm>
            <a:off x="822960" y="2697480"/>
            <a:ext cx="2926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B8504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25–27°C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822960" y="3246120"/>
            <a:ext cx="2926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Thermal comfort zone</a:t>
            </a:r>
            <a:endParaRPr lang="en-US" sz="1000" dirty="0">
              <a:latin typeface="Arial Black" panose="020B0A04020102020204" pitchFamily="34" charset="0"/>
            </a:endParaRPr>
          </a:p>
        </p:txBody>
      </p:sp>
      <p:sp>
        <p:nvSpPr>
          <p:cNvPr id="10" name="Shape 7"/>
          <p:cNvSpPr/>
          <p:nvPr/>
        </p:nvSpPr>
        <p:spPr>
          <a:xfrm>
            <a:off x="4206240" y="1783080"/>
            <a:ext cx="3291840" cy="173736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/>
          <a:effectLst>
            <a:outerShdw blurRad="63500" dist="2540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4389120" y="2011680"/>
            <a:ext cx="548640" cy="548640"/>
          </a:xfrm>
          <a:prstGeom prst="ellipse">
            <a:avLst/>
          </a:prstGeom>
          <a:solidFill>
            <a:srgbClr val="E7E8D1"/>
          </a:solidFill>
          <a:ln/>
        </p:spPr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1766" y="2154326"/>
            <a:ext cx="263347" cy="263347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5120640" y="1965960"/>
            <a:ext cx="21945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8C3B30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Sheep and Goats</a:t>
            </a:r>
            <a:endParaRPr lang="en-US" sz="1400" dirty="0">
              <a:latin typeface="Arial Black" panose="020B0A04020102020204" pitchFamily="34" charset="0"/>
            </a:endParaRPr>
          </a:p>
        </p:txBody>
      </p:sp>
      <p:sp>
        <p:nvSpPr>
          <p:cNvPr id="14" name="Text 10"/>
          <p:cNvSpPr/>
          <p:nvPr/>
        </p:nvSpPr>
        <p:spPr>
          <a:xfrm>
            <a:off x="4389120" y="2697480"/>
            <a:ext cx="2926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B8504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20–23°C</a:t>
            </a:r>
            <a:endParaRPr lang="en-US" sz="2200" dirty="0"/>
          </a:p>
        </p:txBody>
      </p:sp>
      <p:sp>
        <p:nvSpPr>
          <p:cNvPr id="15" name="Text 11"/>
          <p:cNvSpPr/>
          <p:nvPr/>
        </p:nvSpPr>
        <p:spPr>
          <a:xfrm>
            <a:off x="4389120" y="3246120"/>
            <a:ext cx="2926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Thermal comfort zone</a:t>
            </a:r>
            <a:endParaRPr lang="en-US" sz="1400" dirty="0">
              <a:latin typeface="Arial Black" panose="020B0A04020102020204" pitchFamily="34" charset="0"/>
            </a:endParaRPr>
          </a:p>
        </p:txBody>
      </p:sp>
      <p:sp>
        <p:nvSpPr>
          <p:cNvPr id="16" name="Shape 12"/>
          <p:cNvSpPr/>
          <p:nvPr/>
        </p:nvSpPr>
        <p:spPr>
          <a:xfrm>
            <a:off x="7223760" y="1783080"/>
            <a:ext cx="4389120" cy="1737360"/>
          </a:xfrm>
          <a:prstGeom prst="rect">
            <a:avLst/>
          </a:prstGeom>
          <a:solidFill>
            <a:srgbClr val="B85042"/>
          </a:solidFill>
          <a:ln/>
        </p:spPr>
      </p:sp>
      <p:sp>
        <p:nvSpPr>
          <p:cNvPr id="17" name="Text 13"/>
          <p:cNvSpPr/>
          <p:nvPr/>
        </p:nvSpPr>
        <p:spPr>
          <a:xfrm>
            <a:off x="7452360" y="1965960"/>
            <a:ext cx="393192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dirty="0">
                <a:solidFill>
                  <a:srgbClr val="FFFFFF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Beyond comfort zone → metabolic energy diverts from growth, reproduction, and milk production toward thermoregulation</a:t>
            </a:r>
            <a:endParaRPr lang="en-US" dirty="0">
              <a:latin typeface="Arial Black" panose="020B0A04020102020204" pitchFamily="34" charset="0"/>
            </a:endParaRPr>
          </a:p>
        </p:txBody>
      </p:sp>
      <p:sp>
        <p:nvSpPr>
          <p:cNvPr id="18" name="Text 14"/>
          <p:cNvSpPr/>
          <p:nvPr/>
        </p:nvSpPr>
        <p:spPr>
          <a:xfrm>
            <a:off x="640080" y="379476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chemeClr val="bg1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Consequences of Sustained Heat Stress</a:t>
            </a:r>
            <a:endParaRPr lang="en-US" sz="15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9" name="Shape 15"/>
          <p:cNvSpPr/>
          <p:nvPr/>
        </p:nvSpPr>
        <p:spPr>
          <a:xfrm>
            <a:off x="640080" y="4251960"/>
            <a:ext cx="2103120" cy="1737360"/>
          </a:xfrm>
          <a:prstGeom prst="roundRect">
            <a:avLst>
              <a:gd name="adj" fmla="val 3684"/>
            </a:avLst>
          </a:prstGeom>
          <a:solidFill>
            <a:srgbClr val="E7E8D1"/>
          </a:solidFill>
          <a:ln/>
        </p:spPr>
      </p:sp>
      <p:sp>
        <p:nvSpPr>
          <p:cNvPr id="20" name="Shape 16"/>
          <p:cNvSpPr/>
          <p:nvPr/>
        </p:nvSpPr>
        <p:spPr>
          <a:xfrm>
            <a:off x="1463040" y="4434840"/>
            <a:ext cx="457200" cy="457200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2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81912" y="4553712"/>
            <a:ext cx="219456" cy="219456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822960" y="5074920"/>
            <a:ext cx="182880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8C3B30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Feed intake ↓ 10–30%</a:t>
            </a:r>
            <a:endParaRPr lang="en-US" sz="1400" dirty="0">
              <a:latin typeface="Arial Black" panose="020B0A04020102020204" pitchFamily="34" charset="0"/>
            </a:endParaRPr>
          </a:p>
        </p:txBody>
      </p:sp>
      <p:sp>
        <p:nvSpPr>
          <p:cNvPr id="23" name="Shape 18"/>
          <p:cNvSpPr/>
          <p:nvPr/>
        </p:nvSpPr>
        <p:spPr>
          <a:xfrm>
            <a:off x="2880360" y="4251960"/>
            <a:ext cx="2103120" cy="1737360"/>
          </a:xfrm>
          <a:prstGeom prst="roundRect">
            <a:avLst>
              <a:gd name="adj" fmla="val 3684"/>
            </a:avLst>
          </a:prstGeom>
          <a:solidFill>
            <a:srgbClr val="E7E8D1"/>
          </a:solidFill>
          <a:ln/>
        </p:spPr>
      </p:sp>
      <p:sp>
        <p:nvSpPr>
          <p:cNvPr id="24" name="Shape 19"/>
          <p:cNvSpPr/>
          <p:nvPr/>
        </p:nvSpPr>
        <p:spPr>
          <a:xfrm>
            <a:off x="3703320" y="4434840"/>
            <a:ext cx="457200" cy="457200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25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22192" y="4553712"/>
            <a:ext cx="219456" cy="219456"/>
          </a:xfrm>
          <a:prstGeom prst="rect">
            <a:avLst/>
          </a:prstGeom>
        </p:spPr>
      </p:pic>
      <p:sp>
        <p:nvSpPr>
          <p:cNvPr id="26" name="Text 20"/>
          <p:cNvSpPr/>
          <p:nvPr/>
        </p:nvSpPr>
        <p:spPr>
          <a:xfrm>
            <a:off x="2971800" y="5074920"/>
            <a:ext cx="1823313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8C3B30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Milk yield ↓ 10–25%</a:t>
            </a:r>
            <a:endParaRPr lang="en-US" sz="1600" dirty="0">
              <a:latin typeface="Arial Black" panose="020B0A04020102020204" pitchFamily="34" charset="0"/>
            </a:endParaRPr>
          </a:p>
        </p:txBody>
      </p:sp>
      <p:sp>
        <p:nvSpPr>
          <p:cNvPr id="27" name="Shape 21"/>
          <p:cNvSpPr/>
          <p:nvPr/>
        </p:nvSpPr>
        <p:spPr>
          <a:xfrm>
            <a:off x="5120640" y="4251960"/>
            <a:ext cx="2103120" cy="1737360"/>
          </a:xfrm>
          <a:prstGeom prst="roundRect">
            <a:avLst>
              <a:gd name="adj" fmla="val 3684"/>
            </a:avLst>
          </a:prstGeom>
          <a:solidFill>
            <a:srgbClr val="E7E8D1"/>
          </a:solidFill>
          <a:ln/>
        </p:spPr>
      </p:sp>
      <p:sp>
        <p:nvSpPr>
          <p:cNvPr id="28" name="Shape 22"/>
          <p:cNvSpPr/>
          <p:nvPr/>
        </p:nvSpPr>
        <p:spPr>
          <a:xfrm>
            <a:off x="5943600" y="4434840"/>
            <a:ext cx="457200" cy="457200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29" name="Image 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2472" y="4553712"/>
            <a:ext cx="219456" cy="219456"/>
          </a:xfrm>
          <a:prstGeom prst="rect">
            <a:avLst/>
          </a:prstGeom>
        </p:spPr>
      </p:pic>
      <p:sp>
        <p:nvSpPr>
          <p:cNvPr id="30" name="Text 23"/>
          <p:cNvSpPr/>
          <p:nvPr/>
        </p:nvSpPr>
        <p:spPr>
          <a:xfrm>
            <a:off x="5212080" y="5074920"/>
            <a:ext cx="192024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8C3B30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Impaired reproduction</a:t>
            </a:r>
            <a:endParaRPr lang="en-US" sz="1600" dirty="0">
              <a:latin typeface="Arial Black" panose="020B0A04020102020204" pitchFamily="34" charset="0"/>
            </a:endParaRPr>
          </a:p>
        </p:txBody>
      </p:sp>
      <p:sp>
        <p:nvSpPr>
          <p:cNvPr id="31" name="Shape 24"/>
          <p:cNvSpPr/>
          <p:nvPr/>
        </p:nvSpPr>
        <p:spPr>
          <a:xfrm>
            <a:off x="7360920" y="4251960"/>
            <a:ext cx="2103120" cy="1737360"/>
          </a:xfrm>
          <a:prstGeom prst="roundRect">
            <a:avLst>
              <a:gd name="adj" fmla="val 3684"/>
            </a:avLst>
          </a:prstGeom>
          <a:solidFill>
            <a:srgbClr val="E7E8D1"/>
          </a:solidFill>
          <a:ln/>
        </p:spPr>
      </p:sp>
      <p:sp>
        <p:nvSpPr>
          <p:cNvPr id="32" name="Shape 25"/>
          <p:cNvSpPr/>
          <p:nvPr/>
        </p:nvSpPr>
        <p:spPr>
          <a:xfrm>
            <a:off x="8183880" y="4434840"/>
            <a:ext cx="457200" cy="457200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33" name="Image 5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02752" y="4553712"/>
            <a:ext cx="219456" cy="219456"/>
          </a:xfrm>
          <a:prstGeom prst="rect">
            <a:avLst/>
          </a:prstGeom>
        </p:spPr>
      </p:pic>
      <p:sp>
        <p:nvSpPr>
          <p:cNvPr id="34" name="Text 26"/>
          <p:cNvSpPr/>
          <p:nvPr/>
        </p:nvSpPr>
        <p:spPr>
          <a:xfrm>
            <a:off x="7452360" y="5074920"/>
            <a:ext cx="192024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8C3B30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Suppressed immunity</a:t>
            </a:r>
            <a:endParaRPr lang="en-US" sz="1600" dirty="0">
              <a:latin typeface="Arial Black" panose="020B0A04020102020204" pitchFamily="34" charset="0"/>
            </a:endParaRPr>
          </a:p>
        </p:txBody>
      </p:sp>
      <p:sp>
        <p:nvSpPr>
          <p:cNvPr id="35" name="Shape 27"/>
          <p:cNvSpPr/>
          <p:nvPr/>
        </p:nvSpPr>
        <p:spPr>
          <a:xfrm>
            <a:off x="9601200" y="4251960"/>
            <a:ext cx="2103120" cy="1737360"/>
          </a:xfrm>
          <a:prstGeom prst="roundRect">
            <a:avLst>
              <a:gd name="adj" fmla="val 3684"/>
            </a:avLst>
          </a:prstGeom>
          <a:solidFill>
            <a:srgbClr val="E7E8D1"/>
          </a:solidFill>
          <a:ln/>
        </p:spPr>
      </p:sp>
      <p:sp>
        <p:nvSpPr>
          <p:cNvPr id="36" name="Shape 28"/>
          <p:cNvSpPr/>
          <p:nvPr/>
        </p:nvSpPr>
        <p:spPr>
          <a:xfrm>
            <a:off x="10424160" y="4434840"/>
            <a:ext cx="457200" cy="457200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37" name="Image 6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43032" y="4553712"/>
            <a:ext cx="219456" cy="219456"/>
          </a:xfrm>
          <a:prstGeom prst="rect">
            <a:avLst/>
          </a:prstGeom>
        </p:spPr>
      </p:pic>
      <p:sp>
        <p:nvSpPr>
          <p:cNvPr id="38" name="Text 29"/>
          <p:cNvSpPr/>
          <p:nvPr/>
        </p:nvSpPr>
        <p:spPr>
          <a:xfrm>
            <a:off x="9692640" y="5074920"/>
            <a:ext cx="192024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8C3B30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Increased mortality risk</a:t>
            </a:r>
            <a:endParaRPr lang="en-US" sz="1600" dirty="0">
              <a:latin typeface="Arial Black" panose="020B0A04020102020204" pitchFamily="34" charset="0"/>
            </a:endParaRPr>
          </a:p>
        </p:txBody>
      </p:sp>
      <p:sp>
        <p:nvSpPr>
          <p:cNvPr id="40" name="Text 31"/>
          <p:cNvSpPr/>
          <p:nvPr/>
        </p:nvSpPr>
        <p:spPr>
          <a:xfrm>
            <a:off x="11247120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A7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437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1064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chemeClr val="bg1"/>
                </a:solidFill>
                <a:latin typeface="Arial Black" panose="020B0A04020102020204" pitchFamily="34" charset="0"/>
                <a:ea typeface="Cambria" pitchFamily="34" charset="-122"/>
                <a:cs typeface="Cambria" pitchFamily="34" charset="-120"/>
              </a:rPr>
              <a:t>Changing Disease and Parasite Distribution</a:t>
            </a:r>
            <a:endParaRPr lang="en-US" sz="2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548640" y="941832"/>
            <a:ext cx="110642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Warmer, wetter conditions expand the range of livestock disease vectors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Shape 2"/>
          <p:cNvSpPr/>
          <p:nvPr/>
        </p:nvSpPr>
        <p:spPr>
          <a:xfrm>
            <a:off x="640080" y="1737360"/>
            <a:ext cx="5440680" cy="2148840"/>
          </a:xfrm>
          <a:prstGeom prst="roundRect">
            <a:avLst>
              <a:gd name="adj" fmla="val 2553"/>
            </a:avLst>
          </a:prstGeom>
          <a:solidFill>
            <a:srgbClr val="FFFFFF"/>
          </a:solidFill>
          <a:ln/>
          <a:effectLst>
            <a:outerShdw blurRad="63500" dist="2540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423160"/>
            <a:ext cx="502920" cy="502920"/>
          </a:xfrm>
          <a:prstGeom prst="ellipse">
            <a:avLst/>
          </a:prstGeom>
          <a:solidFill>
            <a:srgbClr val="E7E8D1"/>
          </a:solidFill>
          <a:ln/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3719" y="2553919"/>
            <a:ext cx="241402" cy="241402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508760" y="1847088"/>
            <a:ext cx="4389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8C3B30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Trypanosomiasis</a:t>
            </a:r>
            <a:endParaRPr lang="en-US" sz="1600" dirty="0">
              <a:latin typeface="Arial Black" panose="020B0A04020102020204" pitchFamily="34" charset="0"/>
            </a:endParaRPr>
          </a:p>
        </p:txBody>
      </p:sp>
      <p:sp>
        <p:nvSpPr>
          <p:cNvPr id="8" name="Text 5"/>
          <p:cNvSpPr/>
          <p:nvPr/>
        </p:nvSpPr>
        <p:spPr>
          <a:xfrm>
            <a:off x="1508760" y="2212848"/>
            <a:ext cx="4389120" cy="1600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342A24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Tsetse fly vector expanding northward into previously dry, uninhabited areas</a:t>
            </a:r>
            <a:endParaRPr lang="en-US" sz="1600" dirty="0">
              <a:latin typeface="Arial Black" panose="020B0A04020102020204" pitchFamily="34" charset="0"/>
            </a:endParaRPr>
          </a:p>
        </p:txBody>
      </p:sp>
      <p:sp>
        <p:nvSpPr>
          <p:cNvPr id="9" name="Shape 6"/>
          <p:cNvSpPr/>
          <p:nvPr/>
        </p:nvSpPr>
        <p:spPr>
          <a:xfrm>
            <a:off x="6355080" y="1737360"/>
            <a:ext cx="5440680" cy="2148840"/>
          </a:xfrm>
          <a:prstGeom prst="roundRect">
            <a:avLst>
              <a:gd name="adj" fmla="val 2553"/>
            </a:avLst>
          </a:prstGeom>
          <a:solidFill>
            <a:srgbClr val="FFFFFF"/>
          </a:solidFill>
          <a:ln/>
          <a:effectLst>
            <a:outerShdw blurRad="63500" dist="2540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6537960" y="2423160"/>
            <a:ext cx="502920" cy="502920"/>
          </a:xfrm>
          <a:prstGeom prst="ellipse">
            <a:avLst/>
          </a:prstGeom>
          <a:solidFill>
            <a:srgbClr val="E7E8D1"/>
          </a:solidFill>
          <a:ln/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8719" y="2553919"/>
            <a:ext cx="241402" cy="241402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7223760" y="1847088"/>
            <a:ext cx="4389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8C3B30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Foot-and-Mouth Disease</a:t>
            </a:r>
            <a:endParaRPr lang="en-US" sz="1600" dirty="0">
              <a:latin typeface="Arial Black" panose="020B0A04020102020204" pitchFamily="34" charset="0"/>
            </a:endParaRPr>
          </a:p>
        </p:txBody>
      </p:sp>
      <p:sp>
        <p:nvSpPr>
          <p:cNvPr id="13" name="Text 9"/>
          <p:cNvSpPr/>
          <p:nvPr/>
        </p:nvSpPr>
        <p:spPr>
          <a:xfrm>
            <a:off x="7223760" y="2212848"/>
            <a:ext cx="4389120" cy="1600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342A24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Disrupted seasonal movement patterns increase animal-to-animal contact and spread</a:t>
            </a:r>
            <a:endParaRPr lang="en-US" sz="1600" dirty="0">
              <a:latin typeface="Arial Black" panose="020B0A04020102020204" pitchFamily="34" charset="0"/>
            </a:endParaRPr>
          </a:p>
        </p:txBody>
      </p:sp>
      <p:sp>
        <p:nvSpPr>
          <p:cNvPr id="14" name="Shape 10"/>
          <p:cNvSpPr/>
          <p:nvPr/>
        </p:nvSpPr>
        <p:spPr>
          <a:xfrm>
            <a:off x="640080" y="4160520"/>
            <a:ext cx="5440680" cy="2148840"/>
          </a:xfrm>
          <a:prstGeom prst="roundRect">
            <a:avLst>
              <a:gd name="adj" fmla="val 2553"/>
            </a:avLst>
          </a:prstGeom>
          <a:solidFill>
            <a:srgbClr val="FFFFFF"/>
          </a:solidFill>
          <a:ln/>
          <a:effectLst>
            <a:outerShdw blurRad="63500" dist="2540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822960" y="4846320"/>
            <a:ext cx="502920" cy="502920"/>
          </a:xfrm>
          <a:prstGeom prst="ellipse">
            <a:avLst/>
          </a:prstGeom>
          <a:solidFill>
            <a:srgbClr val="E7E8D1"/>
          </a:solidFill>
          <a:ln/>
        </p:spPr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3719" y="4977079"/>
            <a:ext cx="241402" cy="241402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508760" y="4270248"/>
            <a:ext cx="4389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8C3B30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Tick-borne Diseases</a:t>
            </a:r>
            <a:endParaRPr lang="en-US" sz="1600" dirty="0">
              <a:latin typeface="Arial Black" panose="020B0A04020102020204" pitchFamily="34" charset="0"/>
            </a:endParaRPr>
          </a:p>
        </p:txBody>
      </p:sp>
      <p:sp>
        <p:nvSpPr>
          <p:cNvPr id="18" name="Text 13"/>
          <p:cNvSpPr/>
          <p:nvPr/>
        </p:nvSpPr>
        <p:spPr>
          <a:xfrm>
            <a:off x="1508760" y="4636008"/>
            <a:ext cx="4389120" cy="1600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342A24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East Coast Fever and babesiosis expand as tick populations grow in warmer, wetter conditions</a:t>
            </a:r>
            <a:endParaRPr lang="en-US" sz="1600" dirty="0">
              <a:latin typeface="Arial Black" panose="020B0A04020102020204" pitchFamily="34" charset="0"/>
            </a:endParaRPr>
          </a:p>
        </p:txBody>
      </p:sp>
      <p:sp>
        <p:nvSpPr>
          <p:cNvPr id="19" name="Shape 14"/>
          <p:cNvSpPr/>
          <p:nvPr/>
        </p:nvSpPr>
        <p:spPr>
          <a:xfrm>
            <a:off x="6355080" y="4160520"/>
            <a:ext cx="5440680" cy="2148840"/>
          </a:xfrm>
          <a:prstGeom prst="roundRect">
            <a:avLst>
              <a:gd name="adj" fmla="val 2553"/>
            </a:avLst>
          </a:prstGeom>
          <a:solidFill>
            <a:srgbClr val="FFFFFF"/>
          </a:solidFill>
          <a:ln/>
          <a:effectLst>
            <a:outerShdw blurRad="63500" dist="2540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6537960" y="4846320"/>
            <a:ext cx="502920" cy="502920"/>
          </a:xfrm>
          <a:prstGeom prst="ellipse">
            <a:avLst/>
          </a:prstGeom>
          <a:solidFill>
            <a:srgbClr val="E7E8D1"/>
          </a:solidFill>
          <a:ln/>
        </p:spPr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8719" y="4977079"/>
            <a:ext cx="241402" cy="241402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7223760" y="4270248"/>
            <a:ext cx="4389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8C3B30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Respiratory Diseases</a:t>
            </a:r>
            <a:endParaRPr lang="en-US" sz="1600" dirty="0">
              <a:latin typeface="Arial Black" panose="020B0A04020102020204" pitchFamily="34" charset="0"/>
            </a:endParaRPr>
          </a:p>
        </p:txBody>
      </p:sp>
      <p:sp>
        <p:nvSpPr>
          <p:cNvPr id="23" name="Text 17"/>
          <p:cNvSpPr/>
          <p:nvPr/>
        </p:nvSpPr>
        <p:spPr>
          <a:xfrm>
            <a:off x="7223760" y="4636008"/>
            <a:ext cx="4389120" cy="1600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342A24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Dust and heat stress weaken respiratory defences, increasing pneumonia incidence</a:t>
            </a:r>
            <a:endParaRPr lang="en-US" sz="1600" dirty="0">
              <a:latin typeface="Arial Black" panose="020B0A04020102020204" pitchFamily="34" charset="0"/>
            </a:endParaRPr>
          </a:p>
        </p:txBody>
      </p:sp>
      <p:sp>
        <p:nvSpPr>
          <p:cNvPr id="25" name="Text 19"/>
          <p:cNvSpPr/>
          <p:nvPr/>
        </p:nvSpPr>
        <p:spPr>
          <a:xfrm>
            <a:off x="11247120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A7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404575" cy="509055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5974655"/>
            <a:ext cx="56605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Arial Black" panose="020B0A04020102020204" pitchFamily="34" charset="0"/>
                <a:ea typeface="Cambria" pitchFamily="34" charset="-122"/>
                <a:cs typeface="Cambria" pitchFamily="34" charset="-120"/>
              </a:rPr>
              <a:t>Changing Disease and Parasite Distribution</a:t>
            </a:r>
            <a:endParaRPr lang="en-US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4575" y="0"/>
            <a:ext cx="4581979" cy="509055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6721" y="0"/>
            <a:ext cx="3975280" cy="5090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3324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62" y="-54466"/>
            <a:ext cx="6300261" cy="554086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0969" y="1"/>
            <a:ext cx="5881031" cy="54864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56314" y="5542895"/>
            <a:ext cx="1159527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Warmer, wetter conditions expand the range of livestock disease vectors</a:t>
            </a:r>
            <a:endParaRPr lang="en-US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8841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1064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Impacts on Feed and Water Availability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3" name="Shape 1"/>
          <p:cNvSpPr/>
          <p:nvPr/>
        </p:nvSpPr>
        <p:spPr>
          <a:xfrm>
            <a:off x="640079" y="1737360"/>
            <a:ext cx="11169847" cy="1006484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/>
          <a:effectLst>
            <a:outerShdw blurRad="50800" dist="25400" dir="2700000" algn="bl" rotWithShape="0">
              <a:srgbClr val="000000">
                <a:alpha val="8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822960" y="1920240"/>
            <a:ext cx="563186" cy="603890"/>
          </a:xfrm>
          <a:prstGeom prst="ellipse">
            <a:avLst/>
          </a:prstGeom>
          <a:solidFill>
            <a:srgbClr val="E7E8D1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5606" y="2062886"/>
            <a:ext cx="289867" cy="289867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600199" y="1792224"/>
            <a:ext cx="3191385" cy="9058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8C3B30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Reduced pasture biomass</a:t>
            </a:r>
            <a:endParaRPr lang="en-US" sz="1600" dirty="0">
              <a:latin typeface="Arial Black" panose="020B0A04020102020204" pitchFamily="34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4846319" y="1792224"/>
            <a:ext cx="6852091" cy="9058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 smtClean="0">
                <a:solidFill>
                  <a:srgbClr val="342A24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Droughts reduce grass growth and kill perennial pasture species</a:t>
            </a:r>
            <a:endParaRPr lang="en-US" sz="1400" dirty="0">
              <a:latin typeface="Arial Black" panose="020B0A04020102020204" pitchFamily="34" charset="0"/>
            </a:endParaRPr>
          </a:p>
        </p:txBody>
      </p:sp>
      <p:sp>
        <p:nvSpPr>
          <p:cNvPr id="8" name="Shape 5"/>
          <p:cNvSpPr/>
          <p:nvPr/>
        </p:nvSpPr>
        <p:spPr>
          <a:xfrm>
            <a:off x="640079" y="2788920"/>
            <a:ext cx="11169847" cy="1006484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/>
          <a:effectLst>
            <a:outerShdw blurRad="50800" dist="25400" dir="2700000" algn="bl" rotWithShape="0">
              <a:srgbClr val="000000">
                <a:alpha val="8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822960" y="2971800"/>
            <a:ext cx="563186" cy="603890"/>
          </a:xfrm>
          <a:prstGeom prst="ellipse">
            <a:avLst/>
          </a:prstGeom>
          <a:solidFill>
            <a:srgbClr val="E7E8D1"/>
          </a:solidFill>
          <a:ln/>
        </p:spPr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5606" y="3114446"/>
            <a:ext cx="289867" cy="289867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1600199" y="2843784"/>
            <a:ext cx="3191385" cy="9058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8C3B30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Shift in species composition</a:t>
            </a:r>
            <a:endParaRPr lang="en-US" sz="1350" dirty="0">
              <a:latin typeface="Arial Black" panose="020B0A04020102020204" pitchFamily="34" charset="0"/>
            </a:endParaRPr>
          </a:p>
        </p:txBody>
      </p:sp>
      <p:sp>
        <p:nvSpPr>
          <p:cNvPr id="12" name="Text 8"/>
          <p:cNvSpPr/>
          <p:nvPr/>
        </p:nvSpPr>
        <p:spPr>
          <a:xfrm>
            <a:off x="4937759" y="2843784"/>
            <a:ext cx="6758227" cy="9058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342A24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Palatable grasses replaced by unpalatable shrubs and invasive species</a:t>
            </a:r>
            <a:endParaRPr lang="en-US" sz="1400" dirty="0">
              <a:latin typeface="Arial Black" panose="020B0A04020102020204" pitchFamily="34" charset="0"/>
            </a:endParaRPr>
          </a:p>
        </p:txBody>
      </p:sp>
      <p:sp>
        <p:nvSpPr>
          <p:cNvPr id="13" name="Shape 9"/>
          <p:cNvSpPr/>
          <p:nvPr/>
        </p:nvSpPr>
        <p:spPr>
          <a:xfrm>
            <a:off x="640079" y="3840480"/>
            <a:ext cx="11169847" cy="1006484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/>
          <a:effectLst>
            <a:outerShdw blurRad="50800" dist="25400" dir="2700000" algn="bl" rotWithShape="0">
              <a:srgbClr val="000000">
                <a:alpha val="8000"/>
              </a:srgbClr>
            </a:outerShdw>
          </a:effectLst>
        </p:spPr>
      </p:sp>
      <p:sp>
        <p:nvSpPr>
          <p:cNvPr id="14" name="Shape 10"/>
          <p:cNvSpPr/>
          <p:nvPr/>
        </p:nvSpPr>
        <p:spPr>
          <a:xfrm>
            <a:off x="822960" y="4023360"/>
            <a:ext cx="563186" cy="603890"/>
          </a:xfrm>
          <a:prstGeom prst="ellipse">
            <a:avLst/>
          </a:prstGeom>
          <a:solidFill>
            <a:srgbClr val="E7E8D1"/>
          </a:solidFill>
          <a:ln/>
        </p:spPr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5606" y="4166006"/>
            <a:ext cx="289867" cy="289867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1600199" y="3895344"/>
            <a:ext cx="3191385" cy="9058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8C3B30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Reduced water availability</a:t>
            </a:r>
            <a:endParaRPr lang="en-US" sz="1500" dirty="0">
              <a:latin typeface="Arial Black" panose="020B0A04020102020204" pitchFamily="34" charset="0"/>
            </a:endParaRPr>
          </a:p>
        </p:txBody>
      </p:sp>
      <p:sp>
        <p:nvSpPr>
          <p:cNvPr id="17" name="Text 12"/>
          <p:cNvSpPr/>
          <p:nvPr/>
        </p:nvSpPr>
        <p:spPr>
          <a:xfrm>
            <a:off x="4846320" y="3895344"/>
            <a:ext cx="6664362" cy="9058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342A24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Rivers, ponds, and boreholes dry up earlier and more frequently</a:t>
            </a:r>
            <a:endParaRPr lang="en-US" sz="1400" dirty="0">
              <a:latin typeface="Arial Black" panose="020B0A04020102020204" pitchFamily="34" charset="0"/>
            </a:endParaRPr>
          </a:p>
        </p:txBody>
      </p:sp>
      <p:sp>
        <p:nvSpPr>
          <p:cNvPr id="18" name="Shape 13"/>
          <p:cNvSpPr/>
          <p:nvPr/>
        </p:nvSpPr>
        <p:spPr>
          <a:xfrm>
            <a:off x="640079" y="4892040"/>
            <a:ext cx="11169847" cy="1006484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/>
          <a:effectLst>
            <a:outerShdw blurRad="50800" dist="25400" dir="2700000" algn="bl" rotWithShape="0">
              <a:srgbClr val="000000">
                <a:alpha val="8000"/>
              </a:srgbClr>
            </a:outerShdw>
          </a:effectLst>
        </p:spPr>
      </p:sp>
      <p:sp>
        <p:nvSpPr>
          <p:cNvPr id="19" name="Shape 14"/>
          <p:cNvSpPr/>
          <p:nvPr/>
        </p:nvSpPr>
        <p:spPr>
          <a:xfrm>
            <a:off x="822960" y="5074920"/>
            <a:ext cx="563186" cy="603890"/>
          </a:xfrm>
          <a:prstGeom prst="ellipse">
            <a:avLst/>
          </a:prstGeom>
          <a:solidFill>
            <a:srgbClr val="E7E8D1"/>
          </a:solidFill>
          <a:ln/>
        </p:spPr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5606" y="5217566"/>
            <a:ext cx="289867" cy="289867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1600199" y="4946904"/>
            <a:ext cx="3191385" cy="9058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8C3B30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Reduced crop residue</a:t>
            </a:r>
            <a:endParaRPr lang="en-US" sz="1500" dirty="0">
              <a:latin typeface="Arial Black" panose="020B0A04020102020204" pitchFamily="34" charset="0"/>
            </a:endParaRPr>
          </a:p>
        </p:txBody>
      </p:sp>
      <p:sp>
        <p:nvSpPr>
          <p:cNvPr id="22" name="Text 16"/>
          <p:cNvSpPr/>
          <p:nvPr/>
        </p:nvSpPr>
        <p:spPr>
          <a:xfrm>
            <a:off x="4846320" y="4946904"/>
            <a:ext cx="6664362" cy="9058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342A24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Lower crop yields limit stovers and straws used as dry-season feed</a:t>
            </a:r>
            <a:endParaRPr lang="en-US" sz="1400" dirty="0">
              <a:latin typeface="Arial Black" panose="020B0A04020102020204" pitchFamily="34" charset="0"/>
            </a:endParaRPr>
          </a:p>
        </p:txBody>
      </p:sp>
      <p:sp>
        <p:nvSpPr>
          <p:cNvPr id="24" name="Text 18"/>
          <p:cNvSpPr/>
          <p:nvPr/>
        </p:nvSpPr>
        <p:spPr>
          <a:xfrm>
            <a:off x="11247120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A7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17" y="1790164"/>
            <a:ext cx="6016819" cy="388358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2936" y="1790163"/>
            <a:ext cx="5829018" cy="3883583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519542" y="1236165"/>
            <a:ext cx="61993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Impacts of climate change </a:t>
            </a:r>
            <a:r>
              <a:rPr lang="en-US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 Feed and Water Availability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800730" y="5858412"/>
            <a:ext cx="49479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Cambria" pitchFamily="34" charset="0"/>
              </a:rPr>
              <a:t>Lack of grazing pasture and scarcity of water 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4264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84048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 b="1">
                <a:solidFill>
                  <a:srgbClr val="E7E8D1"/>
                </a:solidFill>
                <a:latin typeface="Calibri"/>
              </a:rPr>
              <a:t>UNIT 2 — FIELD PERSPECTIVE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685800"/>
            <a:ext cx="107899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FFFFFF"/>
                </a:solidFill>
                <a:latin typeface="Cambria"/>
              </a:rPr>
              <a:t>Grazing Systems in Practice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84960" y="5952486"/>
            <a:ext cx="1060704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b="1" dirty="0">
                <a:solidFill>
                  <a:srgbClr val="E7E8D1"/>
                </a:solidFill>
                <a:latin typeface="Arial Black" panose="020B0A04020102020204" pitchFamily="34" charset="0"/>
              </a:rPr>
              <a:t>From degraded rangeland to </a:t>
            </a:r>
            <a:r>
              <a:rPr sz="1600" b="1" dirty="0" err="1">
                <a:solidFill>
                  <a:srgbClr val="E7E8D1"/>
                </a:solidFill>
                <a:latin typeface="Arial Black" panose="020B0A04020102020204" pitchFamily="34" charset="0"/>
              </a:rPr>
              <a:t>silvopastoral</a:t>
            </a:r>
            <a:r>
              <a:rPr sz="1600" b="1" dirty="0">
                <a:solidFill>
                  <a:srgbClr val="E7E8D1"/>
                </a:solidFill>
                <a:latin typeface="Arial Black" panose="020B0A04020102020204" pitchFamily="34" charset="0"/>
              </a:rPr>
              <a:t> integration and mixed-species herding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600200"/>
            <a:ext cx="3511296" cy="4206240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>
            <a:noFill/>
          </a:ln>
          <a:effectLst>
            <a:outerShdw blurRad="63500" dist="25400" dir="2700000" algn="bl" rotWithShape="0">
              <a:srgbClr val="000000">
                <a:alpha val="3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0ce5375790a4869e0049856a3d13626a.jpg"/>
          <p:cNvPicPr>
            <a:picLocks noChangeAspect="1"/>
          </p:cNvPicPr>
          <p:nvPr/>
        </p:nvPicPr>
        <p:blipFill>
          <a:blip r:embed="rId2"/>
          <a:srcRect l="15490" r="15490"/>
          <a:stretch>
            <a:fillRect/>
          </a:stretch>
        </p:blipFill>
        <p:spPr>
          <a:xfrm>
            <a:off x="658368" y="1709928"/>
            <a:ext cx="3291839" cy="3171139"/>
          </a:xfrm>
          <a:prstGeom prst="roundRect">
            <a:avLst>
              <a:gd name="adj" fmla="val 4000"/>
            </a:avLst>
          </a:prstGeom>
        </p:spPr>
      </p:pic>
      <p:sp>
        <p:nvSpPr>
          <p:cNvPr id="7" name="TextBox 6"/>
          <p:cNvSpPr txBox="1"/>
          <p:nvPr/>
        </p:nvSpPr>
        <p:spPr>
          <a:xfrm>
            <a:off x="658368" y="4935931"/>
            <a:ext cx="3291839" cy="8046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1">
                <a:solidFill>
                  <a:srgbClr val="342A24"/>
                </a:solidFill>
                <a:latin typeface="Arial"/>
              </a:rPr>
              <a:t>Silvopastoral grazing: cattle sheltered and fed under tree cover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288536" y="1600200"/>
            <a:ext cx="3511296" cy="4206240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>
            <a:noFill/>
          </a:ln>
          <a:effectLst>
            <a:outerShdw blurRad="63500" dist="25400" dir="2700000" algn="bl" rotWithShape="0">
              <a:srgbClr val="000000">
                <a:alpha val="3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Picture 8" descr="01218f7a89049f5ff6f134c5e9d293d3.jpg"/>
          <p:cNvPicPr>
            <a:picLocks noChangeAspect="1"/>
          </p:cNvPicPr>
          <p:nvPr/>
        </p:nvPicPr>
        <p:blipFill>
          <a:blip r:embed="rId3"/>
          <a:srcRect l="20804" r="20804"/>
          <a:stretch>
            <a:fillRect/>
          </a:stretch>
        </p:blipFill>
        <p:spPr>
          <a:xfrm>
            <a:off x="4398264" y="1709928"/>
            <a:ext cx="3291839" cy="3171139"/>
          </a:xfrm>
          <a:prstGeom prst="roundRect">
            <a:avLst>
              <a:gd name="adj" fmla="val 4000"/>
            </a:avLst>
          </a:prstGeom>
        </p:spPr>
      </p:pic>
      <p:sp>
        <p:nvSpPr>
          <p:cNvPr id="10" name="TextBox 9"/>
          <p:cNvSpPr txBox="1"/>
          <p:nvPr/>
        </p:nvSpPr>
        <p:spPr>
          <a:xfrm>
            <a:off x="4398264" y="4935931"/>
            <a:ext cx="3291839" cy="8046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1">
                <a:solidFill>
                  <a:srgbClr val="342A24"/>
                </a:solidFill>
                <a:latin typeface="Arial"/>
              </a:rPr>
              <a:t>Overgrazed, degraded rangeland leaves animals in poor condition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28431" y="1600200"/>
            <a:ext cx="3511296" cy="4206240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>
            <a:noFill/>
          </a:ln>
          <a:effectLst>
            <a:outerShdw blurRad="63500" dist="25400" dir="2700000" algn="bl" rotWithShape="0">
              <a:srgbClr val="000000">
                <a:alpha val="3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2" name="Picture 11" descr="2bfcbce37ce6090063680b76721185c4.jpg"/>
          <p:cNvPicPr>
            <a:picLocks noChangeAspect="1"/>
          </p:cNvPicPr>
          <p:nvPr/>
        </p:nvPicPr>
        <p:blipFill>
          <a:blip r:embed="rId4"/>
          <a:srcRect t="13863" b="13863"/>
          <a:stretch>
            <a:fillRect/>
          </a:stretch>
        </p:blipFill>
        <p:spPr>
          <a:xfrm>
            <a:off x="8138159" y="1709928"/>
            <a:ext cx="3291839" cy="3171139"/>
          </a:xfrm>
          <a:prstGeom prst="roundRect">
            <a:avLst>
              <a:gd name="adj" fmla="val 4000"/>
            </a:avLst>
          </a:prstGeom>
        </p:spPr>
      </p:pic>
      <p:sp>
        <p:nvSpPr>
          <p:cNvPr id="13" name="TextBox 12"/>
          <p:cNvSpPr txBox="1"/>
          <p:nvPr/>
        </p:nvSpPr>
        <p:spPr>
          <a:xfrm>
            <a:off x="8138159" y="4935931"/>
            <a:ext cx="3291839" cy="8046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1">
                <a:solidFill>
                  <a:srgbClr val="342A24"/>
                </a:solidFill>
                <a:latin typeface="Arial"/>
              </a:rPr>
              <a:t>Mixed-species herding near water utilises varied vegetation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247120" y="6473952"/>
            <a:ext cx="457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8A7E72"/>
                </a:solidFill>
                <a:latin typeface="Calibri"/>
              </a:rPr>
              <a:t>35</a:t>
            </a:r>
          </a:p>
        </p:txBody>
      </p:sp>
    </p:spTree>
    <p:extLst>
      <p:ext uri="{BB962C8B-B14F-4D97-AF65-F5344CB8AC3E}">
        <p14:creationId xmlns:p14="http://schemas.microsoft.com/office/powerpoint/2010/main" val="3772983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881360" y="4943060"/>
            <a:ext cx="3108960" cy="3743739"/>
          </a:xfrm>
          <a:prstGeom prst="ellipse">
            <a:avLst/>
          </a:prstGeom>
          <a:solidFill>
            <a:srgbClr val="8C3B30"/>
          </a:solidFill>
          <a:ln/>
        </p:spPr>
      </p:sp>
      <p:sp>
        <p:nvSpPr>
          <p:cNvPr id="3" name="Shape 1"/>
          <p:cNvSpPr/>
          <p:nvPr/>
        </p:nvSpPr>
        <p:spPr>
          <a:xfrm>
            <a:off x="-1645920" y="-1828800"/>
            <a:ext cx="3840480" cy="3840480"/>
          </a:xfrm>
          <a:prstGeom prst="ellipse">
            <a:avLst/>
          </a:prstGeom>
          <a:solidFill>
            <a:srgbClr val="8C3B30"/>
          </a:solidFill>
          <a:ln/>
        </p:spPr>
      </p:sp>
      <p:sp>
        <p:nvSpPr>
          <p:cNvPr id="4" name="Shape 2"/>
          <p:cNvSpPr/>
          <p:nvPr/>
        </p:nvSpPr>
        <p:spPr>
          <a:xfrm>
            <a:off x="822960" y="777240"/>
            <a:ext cx="868680" cy="868680"/>
          </a:xfrm>
          <a:prstGeom prst="ellipse">
            <a:avLst/>
          </a:prstGeom>
          <a:solidFill>
            <a:srgbClr val="8FA895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8817" y="1003097"/>
            <a:ext cx="416966" cy="416966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822960" y="196596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b="1" kern="0" spc="300" dirty="0">
                <a:solidFill>
                  <a:srgbClr val="E7E8D1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UNIT 2</a:t>
            </a:r>
            <a:endParaRPr lang="en-US" dirty="0">
              <a:latin typeface="Arial Black" panose="020B0A04020102020204" pitchFamily="34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822960" y="2423160"/>
            <a:ext cx="100584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Sustainable </a:t>
            </a:r>
            <a:r>
              <a:rPr lang="en-US" sz="4000" b="1" dirty="0" smtClean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Grazing Practices</a:t>
            </a:r>
            <a:endParaRPr lang="en-US" sz="4000" dirty="0"/>
          </a:p>
        </p:txBody>
      </p:sp>
      <p:sp>
        <p:nvSpPr>
          <p:cNvPr id="8" name="Shape 5"/>
          <p:cNvSpPr/>
          <p:nvPr/>
        </p:nvSpPr>
        <p:spPr>
          <a:xfrm>
            <a:off x="909099" y="3497581"/>
            <a:ext cx="6810292" cy="45719"/>
          </a:xfrm>
          <a:prstGeom prst="rect">
            <a:avLst/>
          </a:prstGeom>
          <a:solidFill>
            <a:srgbClr val="8FA895"/>
          </a:solidFill>
          <a:ln/>
        </p:spPr>
      </p:sp>
      <p:sp>
        <p:nvSpPr>
          <p:cNvPr id="9" name="Text 6"/>
          <p:cNvSpPr/>
          <p:nvPr/>
        </p:nvSpPr>
        <p:spPr>
          <a:xfrm>
            <a:off x="822959" y="4023360"/>
            <a:ext cx="9155927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E7E8D1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Managing rangelands to protect long-term productivity under a changing climate</a:t>
            </a:r>
            <a:endParaRPr lang="en-US" sz="1600" dirty="0">
              <a:latin typeface="Arial Black" panose="020B0A040201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1064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Overgrazing Problem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548640" y="941832"/>
            <a:ext cx="110642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chemeClr val="bg1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When stocking rate exceeds the land's carrying capacity</a:t>
            </a:r>
            <a:endParaRPr lang="en-US" sz="16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640080" y="1828800"/>
            <a:ext cx="2057400" cy="3200400"/>
          </a:xfrm>
          <a:prstGeom prst="roundRect">
            <a:avLst>
              <a:gd name="adj" fmla="val 3111"/>
            </a:avLst>
          </a:prstGeom>
          <a:solidFill>
            <a:srgbClr val="FFFFFF"/>
          </a:solidFill>
          <a:ln/>
          <a:effectLst>
            <a:outerShdw blurRad="63500" dist="2540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1394460" y="2057400"/>
            <a:ext cx="548640" cy="548640"/>
          </a:xfrm>
          <a:prstGeom prst="ellipse">
            <a:avLst/>
          </a:prstGeom>
          <a:solidFill>
            <a:srgbClr val="E7E8D1"/>
          </a:solidFill>
          <a:ln/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7106" y="2200046"/>
            <a:ext cx="263347" cy="263347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49808" y="2788920"/>
            <a:ext cx="1837944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8C3B30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Loss of vegetative cover</a:t>
            </a:r>
            <a:endParaRPr lang="en-US" sz="1200" dirty="0">
              <a:latin typeface="Arial Black" panose="020B0A04020102020204" pitchFamily="34" charset="0"/>
            </a:endParaRPr>
          </a:p>
        </p:txBody>
      </p:sp>
      <p:sp>
        <p:nvSpPr>
          <p:cNvPr id="8" name="Text 5"/>
          <p:cNvSpPr/>
          <p:nvPr/>
        </p:nvSpPr>
        <p:spPr>
          <a:xfrm>
            <a:off x="777240" y="3520440"/>
            <a:ext cx="178308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342A24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Bare soil becomes exposed to wind and rain erosion</a:t>
            </a:r>
            <a:endParaRPr lang="en-US" sz="1050" dirty="0">
              <a:latin typeface="Arial Black" panose="020B0A04020102020204" pitchFamily="34" charset="0"/>
            </a:endParaRPr>
          </a:p>
        </p:txBody>
      </p:sp>
      <p:sp>
        <p:nvSpPr>
          <p:cNvPr id="9" name="Shape 6"/>
          <p:cNvSpPr/>
          <p:nvPr/>
        </p:nvSpPr>
        <p:spPr>
          <a:xfrm>
            <a:off x="2816352" y="1828800"/>
            <a:ext cx="2057400" cy="3200400"/>
          </a:xfrm>
          <a:prstGeom prst="roundRect">
            <a:avLst>
              <a:gd name="adj" fmla="val 3111"/>
            </a:avLst>
          </a:prstGeom>
          <a:solidFill>
            <a:srgbClr val="FFFFFF"/>
          </a:solidFill>
          <a:ln/>
          <a:effectLst>
            <a:outerShdw blurRad="63500" dist="2540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3570732" y="2057400"/>
            <a:ext cx="548640" cy="548640"/>
          </a:xfrm>
          <a:prstGeom prst="ellipse">
            <a:avLst/>
          </a:prstGeom>
          <a:solidFill>
            <a:srgbClr val="E7E8D1"/>
          </a:solidFill>
          <a:ln/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3378" y="2200046"/>
            <a:ext cx="263347" cy="263347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2926080" y="2788920"/>
            <a:ext cx="1837944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8C3B30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Soil compaction</a:t>
            </a:r>
            <a:endParaRPr lang="en-US" sz="1200" dirty="0">
              <a:latin typeface="Arial Black" panose="020B0A04020102020204" pitchFamily="34" charset="0"/>
            </a:endParaRPr>
          </a:p>
        </p:txBody>
      </p:sp>
      <p:sp>
        <p:nvSpPr>
          <p:cNvPr id="13" name="Text 9"/>
          <p:cNvSpPr/>
          <p:nvPr/>
        </p:nvSpPr>
        <p:spPr>
          <a:xfrm>
            <a:off x="2953512" y="3520440"/>
            <a:ext cx="178308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342A24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Animal hooves compact soil, reducing infiltration, increasing runoff</a:t>
            </a:r>
            <a:endParaRPr lang="en-US" sz="1000" dirty="0">
              <a:latin typeface="Arial Black" panose="020B0A04020102020204" pitchFamily="34" charset="0"/>
            </a:endParaRPr>
          </a:p>
        </p:txBody>
      </p:sp>
      <p:sp>
        <p:nvSpPr>
          <p:cNvPr id="14" name="Shape 10"/>
          <p:cNvSpPr/>
          <p:nvPr/>
        </p:nvSpPr>
        <p:spPr>
          <a:xfrm>
            <a:off x="4992624" y="1828800"/>
            <a:ext cx="2057400" cy="3200400"/>
          </a:xfrm>
          <a:prstGeom prst="roundRect">
            <a:avLst>
              <a:gd name="adj" fmla="val 3111"/>
            </a:avLst>
          </a:prstGeom>
          <a:solidFill>
            <a:srgbClr val="FFFFFF"/>
          </a:solidFill>
          <a:ln/>
          <a:effectLst>
            <a:outerShdw blurRad="63500" dist="2540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5747004" y="2057400"/>
            <a:ext cx="548640" cy="548640"/>
          </a:xfrm>
          <a:prstGeom prst="ellipse">
            <a:avLst/>
          </a:prstGeom>
          <a:solidFill>
            <a:srgbClr val="E7E8D1"/>
          </a:solidFill>
          <a:ln/>
        </p:spPr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9650" y="2200046"/>
            <a:ext cx="263347" cy="263347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5102352" y="2788920"/>
            <a:ext cx="1837944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8C3B30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Invasion by unpalatable species</a:t>
            </a:r>
            <a:endParaRPr lang="en-US" sz="1200" dirty="0">
              <a:latin typeface="Arial Black" panose="020B0A04020102020204" pitchFamily="34" charset="0"/>
            </a:endParaRPr>
          </a:p>
        </p:txBody>
      </p:sp>
      <p:sp>
        <p:nvSpPr>
          <p:cNvPr id="18" name="Text 13"/>
          <p:cNvSpPr/>
          <p:nvPr/>
        </p:nvSpPr>
        <p:spPr>
          <a:xfrm>
            <a:off x="5129784" y="3520440"/>
            <a:ext cx="178308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342A24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Desirable grasses replaced by thorny shrubs and weeds</a:t>
            </a:r>
            <a:endParaRPr lang="en-US" sz="1000" dirty="0">
              <a:latin typeface="Arial Black" panose="020B0A04020102020204" pitchFamily="34" charset="0"/>
            </a:endParaRPr>
          </a:p>
        </p:txBody>
      </p:sp>
      <p:sp>
        <p:nvSpPr>
          <p:cNvPr id="19" name="Shape 14"/>
          <p:cNvSpPr/>
          <p:nvPr/>
        </p:nvSpPr>
        <p:spPr>
          <a:xfrm>
            <a:off x="7168896" y="1828800"/>
            <a:ext cx="2057400" cy="3200400"/>
          </a:xfrm>
          <a:prstGeom prst="roundRect">
            <a:avLst>
              <a:gd name="adj" fmla="val 3111"/>
            </a:avLst>
          </a:prstGeom>
          <a:solidFill>
            <a:srgbClr val="FFFFFF"/>
          </a:solidFill>
          <a:ln/>
          <a:effectLst>
            <a:outerShdw blurRad="63500" dist="2540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7923276" y="2057400"/>
            <a:ext cx="548640" cy="548640"/>
          </a:xfrm>
          <a:prstGeom prst="ellipse">
            <a:avLst/>
          </a:prstGeom>
          <a:solidFill>
            <a:srgbClr val="E7E8D1"/>
          </a:solidFill>
          <a:ln/>
        </p:spPr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5922" y="2200046"/>
            <a:ext cx="263347" cy="263347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7278624" y="2788920"/>
            <a:ext cx="1837944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8C3B30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Reduced water retention</a:t>
            </a:r>
            <a:endParaRPr lang="en-US" sz="1200" dirty="0">
              <a:latin typeface="Arial Black" panose="020B0A04020102020204" pitchFamily="34" charset="0"/>
            </a:endParaRPr>
          </a:p>
        </p:txBody>
      </p:sp>
      <p:sp>
        <p:nvSpPr>
          <p:cNvPr id="23" name="Text 17"/>
          <p:cNvSpPr/>
          <p:nvPr/>
        </p:nvSpPr>
        <p:spPr>
          <a:xfrm>
            <a:off x="7306056" y="3520440"/>
            <a:ext cx="178308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342A24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Degraded soils hold less water, worsening drought impact</a:t>
            </a:r>
            <a:endParaRPr lang="en-US" sz="1000" dirty="0">
              <a:latin typeface="Arial Black" panose="020B0A04020102020204" pitchFamily="34" charset="0"/>
            </a:endParaRPr>
          </a:p>
        </p:txBody>
      </p:sp>
      <p:sp>
        <p:nvSpPr>
          <p:cNvPr id="24" name="Shape 18"/>
          <p:cNvSpPr/>
          <p:nvPr/>
        </p:nvSpPr>
        <p:spPr>
          <a:xfrm>
            <a:off x="9345168" y="1828800"/>
            <a:ext cx="2057400" cy="3200400"/>
          </a:xfrm>
          <a:prstGeom prst="roundRect">
            <a:avLst>
              <a:gd name="adj" fmla="val 3111"/>
            </a:avLst>
          </a:prstGeom>
          <a:solidFill>
            <a:srgbClr val="FFFFFF"/>
          </a:solidFill>
          <a:ln/>
          <a:effectLst>
            <a:outerShdw blurRad="63500" dist="2540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25" name="Shape 19"/>
          <p:cNvSpPr/>
          <p:nvPr/>
        </p:nvSpPr>
        <p:spPr>
          <a:xfrm>
            <a:off x="10099548" y="2057400"/>
            <a:ext cx="548640" cy="548640"/>
          </a:xfrm>
          <a:prstGeom prst="ellipse">
            <a:avLst/>
          </a:prstGeom>
          <a:solidFill>
            <a:srgbClr val="E7E8D1"/>
          </a:solidFill>
          <a:ln/>
        </p:spPr>
      </p:sp>
      <p:pic>
        <p:nvPicPr>
          <p:cNvPr id="26" name="Image 4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42194" y="2200046"/>
            <a:ext cx="263347" cy="263347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9454896" y="2788920"/>
            <a:ext cx="1837944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8C3B30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Reduced carbon storage</a:t>
            </a:r>
            <a:endParaRPr lang="en-US" sz="1200" dirty="0">
              <a:latin typeface="Arial Black" panose="020B0A04020102020204" pitchFamily="34" charset="0"/>
            </a:endParaRPr>
          </a:p>
        </p:txBody>
      </p:sp>
      <p:sp>
        <p:nvSpPr>
          <p:cNvPr id="28" name="Text 21"/>
          <p:cNvSpPr/>
          <p:nvPr/>
        </p:nvSpPr>
        <p:spPr>
          <a:xfrm>
            <a:off x="9482328" y="3520440"/>
            <a:ext cx="178308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342A24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Overgrazing releases stored soil/plant carbon as CO₂</a:t>
            </a:r>
            <a:endParaRPr lang="en-US" sz="1000" dirty="0">
              <a:latin typeface="Arial Black" panose="020B0A04020102020204" pitchFamily="34" charset="0"/>
            </a:endParaRPr>
          </a:p>
        </p:txBody>
      </p:sp>
      <p:sp>
        <p:nvSpPr>
          <p:cNvPr id="30" name="Text 23"/>
          <p:cNvSpPr/>
          <p:nvPr/>
        </p:nvSpPr>
        <p:spPr>
          <a:xfrm>
            <a:off x="11247120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A7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84048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 b="1">
                <a:solidFill>
                  <a:srgbClr val="E7E8D1"/>
                </a:solidFill>
                <a:latin typeface="Calibri"/>
              </a:rPr>
              <a:t>UNIT 3 — FIELD PERSPECTIVE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685800"/>
            <a:ext cx="107899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FFFFFF"/>
                </a:solidFill>
                <a:latin typeface="Cambria"/>
              </a:rPr>
              <a:t>Feed Conservation in Practice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38049" y="6087430"/>
            <a:ext cx="106070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50" i="1" dirty="0">
                <a:solidFill>
                  <a:srgbClr val="E7E8D1"/>
                </a:solidFill>
                <a:latin typeface="Calibri"/>
              </a:rPr>
              <a:t>Hay, silage, and residue processing extend feed supply through the dry season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600200"/>
            <a:ext cx="5408676" cy="2148840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>
            <a:noFill/>
          </a:ln>
          <a:effectLst>
            <a:outerShdw blurRad="63500" dist="25400" dir="2700000" algn="bl" rotWithShape="0">
              <a:srgbClr val="000000">
                <a:alpha val="3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70c21d9b48188d697476333ea495c11f.jpg"/>
          <p:cNvPicPr>
            <a:picLocks noChangeAspect="1"/>
          </p:cNvPicPr>
          <p:nvPr/>
        </p:nvPicPr>
        <p:blipFill>
          <a:blip r:embed="rId2"/>
          <a:srcRect t="31533" b="31533"/>
          <a:stretch>
            <a:fillRect/>
          </a:stretch>
        </p:blipFill>
        <p:spPr>
          <a:xfrm>
            <a:off x="658368" y="1709928"/>
            <a:ext cx="5189220" cy="1437436"/>
          </a:xfrm>
          <a:prstGeom prst="roundRect">
            <a:avLst>
              <a:gd name="adj" fmla="val 4000"/>
            </a:avLst>
          </a:prstGeom>
        </p:spPr>
      </p:pic>
      <p:sp>
        <p:nvSpPr>
          <p:cNvPr id="7" name="TextBox 6"/>
          <p:cNvSpPr txBox="1"/>
          <p:nvPr/>
        </p:nvSpPr>
        <p:spPr>
          <a:xfrm>
            <a:off x="658368" y="3202228"/>
            <a:ext cx="5189220" cy="48097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1">
                <a:solidFill>
                  <a:srgbClr val="342A24"/>
                </a:solidFill>
                <a:latin typeface="Arial"/>
              </a:rPr>
              <a:t>Fresh (green) and cured (golden) hay bales ready for storage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31636" y="1600200"/>
            <a:ext cx="5408676" cy="2148840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>
            <a:noFill/>
          </a:ln>
          <a:effectLst>
            <a:outerShdw blurRad="63500" dist="25400" dir="2700000" algn="bl" rotWithShape="0">
              <a:srgbClr val="000000">
                <a:alpha val="3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Picture 8" descr="ee0b6ec1cba6a6b293b0195325ae2c33.jpg"/>
          <p:cNvPicPr>
            <a:picLocks noChangeAspect="1"/>
          </p:cNvPicPr>
          <p:nvPr/>
        </p:nvPicPr>
        <p:blipFill>
          <a:blip r:embed="rId3"/>
          <a:srcRect t="36150" b="36150"/>
          <a:stretch>
            <a:fillRect/>
          </a:stretch>
        </p:blipFill>
        <p:spPr>
          <a:xfrm>
            <a:off x="6341364" y="1709928"/>
            <a:ext cx="5189220" cy="1437436"/>
          </a:xfrm>
          <a:prstGeom prst="roundRect">
            <a:avLst>
              <a:gd name="adj" fmla="val 4000"/>
            </a:avLst>
          </a:prstGeom>
        </p:spPr>
      </p:pic>
      <p:sp>
        <p:nvSpPr>
          <p:cNvPr id="10" name="TextBox 9"/>
          <p:cNvSpPr txBox="1"/>
          <p:nvPr/>
        </p:nvSpPr>
        <p:spPr>
          <a:xfrm>
            <a:off x="6341364" y="3202228"/>
            <a:ext cx="5189220" cy="48097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1">
                <a:solidFill>
                  <a:srgbClr val="342A24"/>
                </a:solidFill>
                <a:latin typeface="Arial"/>
              </a:rPr>
              <a:t>Large hay bales stacked for dry-season reserves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3977639"/>
            <a:ext cx="5408676" cy="2148840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>
            <a:noFill/>
          </a:ln>
          <a:effectLst>
            <a:outerShdw blurRad="63500" dist="25400" dir="2700000" algn="bl" rotWithShape="0">
              <a:srgbClr val="000000">
                <a:alpha val="3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2" name="Picture 11" descr="e8b6e3e42a4fd3195f79a944ede233ea.jpg"/>
          <p:cNvPicPr>
            <a:picLocks noChangeAspect="1"/>
          </p:cNvPicPr>
          <p:nvPr/>
        </p:nvPicPr>
        <p:blipFill>
          <a:blip r:embed="rId4"/>
          <a:srcRect t="29225" b="29225"/>
          <a:stretch>
            <a:fillRect/>
          </a:stretch>
        </p:blipFill>
        <p:spPr>
          <a:xfrm>
            <a:off x="658368" y="4087368"/>
            <a:ext cx="5189220" cy="1437436"/>
          </a:xfrm>
          <a:prstGeom prst="roundRect">
            <a:avLst>
              <a:gd name="adj" fmla="val 4000"/>
            </a:avLst>
          </a:prstGeom>
        </p:spPr>
      </p:pic>
      <p:sp>
        <p:nvSpPr>
          <p:cNvPr id="13" name="TextBox 12"/>
          <p:cNvSpPr txBox="1"/>
          <p:nvPr/>
        </p:nvSpPr>
        <p:spPr>
          <a:xfrm>
            <a:off x="658368" y="5579668"/>
            <a:ext cx="5189220" cy="48097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1">
                <a:solidFill>
                  <a:srgbClr val="342A24"/>
                </a:solidFill>
                <a:latin typeface="Arial"/>
              </a:rPr>
              <a:t>Chopped green fodder packed for silage fermentation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31636" y="3977639"/>
            <a:ext cx="5408676" cy="2148840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>
            <a:noFill/>
          </a:ln>
          <a:effectLst>
            <a:outerShdw blurRad="63500" dist="25400" dir="2700000" algn="bl" rotWithShape="0">
              <a:srgbClr val="000000">
                <a:alpha val="3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5" name="Picture 14" descr="dc551fb78a599887640daf0f3ecc646a.jpg"/>
          <p:cNvPicPr>
            <a:picLocks noChangeAspect="1"/>
          </p:cNvPicPr>
          <p:nvPr/>
        </p:nvPicPr>
        <p:blipFill>
          <a:blip r:embed="rId5"/>
          <a:srcRect t="24232" b="24232"/>
          <a:stretch>
            <a:fillRect/>
          </a:stretch>
        </p:blipFill>
        <p:spPr>
          <a:xfrm>
            <a:off x="6341364" y="4087368"/>
            <a:ext cx="5189220" cy="1437436"/>
          </a:xfrm>
          <a:prstGeom prst="roundRect">
            <a:avLst>
              <a:gd name="adj" fmla="val 4000"/>
            </a:avLst>
          </a:prstGeom>
        </p:spPr>
      </p:pic>
      <p:sp>
        <p:nvSpPr>
          <p:cNvPr id="16" name="TextBox 15"/>
          <p:cNvSpPr txBox="1"/>
          <p:nvPr/>
        </p:nvSpPr>
        <p:spPr>
          <a:xfrm>
            <a:off x="6341364" y="5579668"/>
            <a:ext cx="5189220" cy="48097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1">
                <a:solidFill>
                  <a:srgbClr val="342A24"/>
                </a:solidFill>
                <a:latin typeface="Arial"/>
              </a:rPr>
              <a:t>A chaff cutter processes maize stover into livestock feed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247120" y="6473952"/>
            <a:ext cx="457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8A7E72"/>
                </a:solidFill>
                <a:latin typeface="Calibri"/>
              </a:rPr>
              <a:t>36</a:t>
            </a:r>
          </a:p>
        </p:txBody>
      </p:sp>
    </p:spTree>
    <p:extLst>
      <p:ext uri="{BB962C8B-B14F-4D97-AF65-F5344CB8AC3E}">
        <p14:creationId xmlns:p14="http://schemas.microsoft.com/office/powerpoint/2010/main" val="3795662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1064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Rotational Grazing System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548640" y="941832"/>
            <a:ext cx="110642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Dividing pasture into paddocks, moved on a planned schedule</a:t>
            </a:r>
            <a:endParaRPr lang="en-US" sz="1450" dirty="0">
              <a:solidFill>
                <a:schemeClr val="bg1"/>
              </a:solidFill>
            </a:endParaRPr>
          </a:p>
        </p:txBody>
      </p:sp>
      <p:sp>
        <p:nvSpPr>
          <p:cNvPr id="4" name="Shape 2"/>
          <p:cNvSpPr/>
          <p:nvPr/>
        </p:nvSpPr>
        <p:spPr>
          <a:xfrm>
            <a:off x="822960" y="1828800"/>
            <a:ext cx="2286000" cy="2286000"/>
          </a:xfrm>
          <a:prstGeom prst="roundRect">
            <a:avLst>
              <a:gd name="adj" fmla="val 4000"/>
            </a:avLst>
          </a:prstGeom>
          <a:solidFill>
            <a:srgbClr val="B85042"/>
          </a:solidFill>
          <a:ln/>
        </p:spPr>
      </p:sp>
      <p:sp>
        <p:nvSpPr>
          <p:cNvPr id="5" name="Text 3"/>
          <p:cNvSpPr/>
          <p:nvPr/>
        </p:nvSpPr>
        <p:spPr>
          <a:xfrm>
            <a:off x="822960" y="1828800"/>
            <a:ext cx="2286000" cy="2286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Paddock 1</a:t>
            </a:r>
            <a:endParaRPr lang="en-US" sz="1500" dirty="0">
              <a:latin typeface="Arial Black" panose="020B0A04020102020204" pitchFamily="34" charset="0"/>
            </a:endParaRPr>
          </a:p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Grazing</a:t>
            </a:r>
            <a:endParaRPr lang="en-US" sz="1500" dirty="0">
              <a:latin typeface="Arial Black" panose="020B0A04020102020204" pitchFamily="34" charset="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3182112" y="2834640"/>
            <a:ext cx="548640" cy="274320"/>
          </a:xfrm>
          <a:prstGeom prst="rightArrow">
            <a:avLst/>
          </a:prstGeom>
          <a:solidFill>
            <a:srgbClr val="8C3B30"/>
          </a:solidFill>
          <a:ln w="12700">
            <a:solidFill>
              <a:srgbClr val="8C3B3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3794760" y="1828800"/>
            <a:ext cx="2286000" cy="2286000"/>
          </a:xfrm>
          <a:prstGeom prst="roundRect">
            <a:avLst>
              <a:gd name="adj" fmla="val 4000"/>
            </a:avLst>
          </a:prstGeom>
          <a:solidFill>
            <a:srgbClr val="E7E8D1"/>
          </a:solidFill>
          <a:ln/>
        </p:spPr>
      </p:sp>
      <p:sp>
        <p:nvSpPr>
          <p:cNvPr id="8" name="Text 6"/>
          <p:cNvSpPr/>
          <p:nvPr/>
        </p:nvSpPr>
        <p:spPr>
          <a:xfrm>
            <a:off x="3794760" y="1828800"/>
            <a:ext cx="2286000" cy="2286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342A24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Paddock 2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1500" b="1" dirty="0">
                <a:solidFill>
                  <a:srgbClr val="342A24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Resting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6153912" y="2834640"/>
            <a:ext cx="548640" cy="274320"/>
          </a:xfrm>
          <a:prstGeom prst="rightArrow">
            <a:avLst/>
          </a:prstGeom>
          <a:solidFill>
            <a:srgbClr val="8C3B30"/>
          </a:solidFill>
          <a:ln w="12700">
            <a:solidFill>
              <a:srgbClr val="8C3B3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766560" y="1828800"/>
            <a:ext cx="2286000" cy="2286000"/>
          </a:xfrm>
          <a:prstGeom prst="roundRect">
            <a:avLst>
              <a:gd name="adj" fmla="val 4000"/>
            </a:avLst>
          </a:prstGeom>
          <a:solidFill>
            <a:srgbClr val="E7E8D1"/>
          </a:solidFill>
          <a:ln/>
        </p:spPr>
      </p:sp>
      <p:sp>
        <p:nvSpPr>
          <p:cNvPr id="11" name="Text 9"/>
          <p:cNvSpPr/>
          <p:nvPr/>
        </p:nvSpPr>
        <p:spPr>
          <a:xfrm>
            <a:off x="6766560" y="1828800"/>
            <a:ext cx="2286000" cy="2286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342A24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Paddock 3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1500" b="1" dirty="0">
                <a:solidFill>
                  <a:srgbClr val="342A24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Resting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9125712" y="2834640"/>
            <a:ext cx="548640" cy="274320"/>
          </a:xfrm>
          <a:prstGeom prst="rightArrow">
            <a:avLst/>
          </a:prstGeom>
          <a:solidFill>
            <a:srgbClr val="8C3B30"/>
          </a:solidFill>
          <a:ln w="12700">
            <a:solidFill>
              <a:srgbClr val="8C3B30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9738360" y="1828800"/>
            <a:ext cx="2286000" cy="2286000"/>
          </a:xfrm>
          <a:prstGeom prst="roundRect">
            <a:avLst>
              <a:gd name="adj" fmla="val 4000"/>
            </a:avLst>
          </a:prstGeom>
          <a:solidFill>
            <a:srgbClr val="8FA895"/>
          </a:solidFill>
          <a:ln/>
        </p:spPr>
      </p:sp>
      <p:sp>
        <p:nvSpPr>
          <p:cNvPr id="14" name="Text 12"/>
          <p:cNvSpPr/>
          <p:nvPr/>
        </p:nvSpPr>
        <p:spPr>
          <a:xfrm>
            <a:off x="9738360" y="1828800"/>
            <a:ext cx="2286000" cy="2286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Paddock 4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Regrowth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2973732" y="416052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Animals rotate through paddocks; each rests and regrows before the next grazing cycle</a:t>
            </a:r>
            <a:endParaRPr lang="en-US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822960" y="4892040"/>
            <a:ext cx="320040" cy="320040"/>
          </a:xfrm>
          <a:prstGeom prst="ellipse">
            <a:avLst/>
          </a:prstGeom>
          <a:solidFill>
            <a:srgbClr val="E7E8D1"/>
          </a:solidFill>
          <a:ln/>
        </p:spPr>
      </p:sp>
      <p:pic>
        <p:nvPicPr>
          <p:cNvPr id="1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6170" y="4975250"/>
            <a:ext cx="153619" cy="153619"/>
          </a:xfrm>
          <a:prstGeom prst="rect">
            <a:avLst/>
          </a:prstGeom>
        </p:spPr>
      </p:pic>
      <p:sp>
        <p:nvSpPr>
          <p:cNvPr id="18" name="Text 15"/>
          <p:cNvSpPr/>
          <p:nvPr/>
        </p:nvSpPr>
        <p:spPr>
          <a:xfrm>
            <a:off x="1280160" y="4846320"/>
            <a:ext cx="10058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Pasture recovery — rested paddocks regrow vigorously with higher-quality forage</a:t>
            </a:r>
            <a:endPara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Shape 16"/>
          <p:cNvSpPr/>
          <p:nvPr/>
        </p:nvSpPr>
        <p:spPr>
          <a:xfrm>
            <a:off x="822960" y="5303520"/>
            <a:ext cx="320040" cy="320040"/>
          </a:xfrm>
          <a:prstGeom prst="ellipse">
            <a:avLst/>
          </a:prstGeom>
          <a:solidFill>
            <a:srgbClr val="E7E8D1"/>
          </a:solidFill>
          <a:ln/>
        </p:spPr>
      </p:sp>
      <p:pic>
        <p:nvPicPr>
          <p:cNvPr id="20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6170" y="5386730"/>
            <a:ext cx="153619" cy="153619"/>
          </a:xfrm>
          <a:prstGeom prst="rect">
            <a:avLst/>
          </a:prstGeom>
        </p:spPr>
      </p:pic>
      <p:sp>
        <p:nvSpPr>
          <p:cNvPr id="21" name="Text 17"/>
          <p:cNvSpPr/>
          <p:nvPr/>
        </p:nvSpPr>
        <p:spPr>
          <a:xfrm>
            <a:off x="1280160" y="5257800"/>
            <a:ext cx="10058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Reduced selective grazing — animals utilise all available vegetation, not just preferred species</a:t>
            </a:r>
            <a:endPara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Shape 18"/>
          <p:cNvSpPr/>
          <p:nvPr/>
        </p:nvSpPr>
        <p:spPr>
          <a:xfrm>
            <a:off x="822960" y="5715000"/>
            <a:ext cx="320040" cy="320040"/>
          </a:xfrm>
          <a:prstGeom prst="ellipse">
            <a:avLst/>
          </a:prstGeom>
          <a:solidFill>
            <a:srgbClr val="E7E8D1"/>
          </a:solidFill>
          <a:ln/>
        </p:spPr>
      </p:sp>
      <p:pic>
        <p:nvPicPr>
          <p:cNvPr id="23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6170" y="5798210"/>
            <a:ext cx="153619" cy="153619"/>
          </a:xfrm>
          <a:prstGeom prst="rect">
            <a:avLst/>
          </a:prstGeom>
        </p:spPr>
      </p:pic>
      <p:sp>
        <p:nvSpPr>
          <p:cNvPr id="24" name="Text 19"/>
          <p:cNvSpPr/>
          <p:nvPr/>
        </p:nvSpPr>
        <p:spPr>
          <a:xfrm>
            <a:off x="1280160" y="5669280"/>
            <a:ext cx="10058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34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mproved soil health — intact root systems during rest periods improve structure and infiltration</a:t>
            </a:r>
            <a:endPara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Shape 20"/>
          <p:cNvSpPr/>
          <p:nvPr/>
        </p:nvSpPr>
        <p:spPr>
          <a:xfrm>
            <a:off x="822960" y="6126480"/>
            <a:ext cx="320040" cy="320040"/>
          </a:xfrm>
          <a:prstGeom prst="ellipse">
            <a:avLst/>
          </a:prstGeom>
          <a:solidFill>
            <a:srgbClr val="E7E8D1"/>
          </a:solidFill>
          <a:ln/>
        </p:spPr>
      </p:sp>
      <p:pic>
        <p:nvPicPr>
          <p:cNvPr id="26" name="Image 3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6170" y="6209690"/>
            <a:ext cx="153619" cy="153619"/>
          </a:xfrm>
          <a:prstGeom prst="rect">
            <a:avLst/>
          </a:prstGeom>
        </p:spPr>
      </p:pic>
      <p:sp>
        <p:nvSpPr>
          <p:cNvPr id="27" name="Text 21"/>
          <p:cNvSpPr/>
          <p:nvPr/>
        </p:nvSpPr>
        <p:spPr>
          <a:xfrm>
            <a:off x="1226210" y="5989320"/>
            <a:ext cx="100584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chemeClr val="bg1"/>
                </a:solidFill>
                <a:latin typeface="Times New Roman" panose="02020603050405020304" pitchFamily="18" charset="0"/>
                <a:ea typeface="Calibri" pitchFamily="34" charset="-122"/>
                <a:cs typeface="Times New Roman" panose="02020603050405020304" pitchFamily="18" charset="0"/>
              </a:rPr>
              <a:t>Higher stocking densities — supports more animals per hectare than continuous grazing</a:t>
            </a:r>
            <a:endParaRPr lang="en-US" sz="1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 23"/>
          <p:cNvSpPr/>
          <p:nvPr/>
        </p:nvSpPr>
        <p:spPr>
          <a:xfrm>
            <a:off x="11247120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A7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1064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Stocking Rate Management and Pasture Rehabilitation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3" name="Shape 1"/>
          <p:cNvSpPr/>
          <p:nvPr/>
        </p:nvSpPr>
        <p:spPr>
          <a:xfrm>
            <a:off x="548640" y="1691640"/>
            <a:ext cx="5394960" cy="4480560"/>
          </a:xfrm>
          <a:prstGeom prst="roundRect">
            <a:avLst>
              <a:gd name="adj" fmla="val 1633"/>
            </a:avLst>
          </a:prstGeom>
          <a:solidFill>
            <a:srgbClr val="FFFFFF"/>
          </a:solidFill>
          <a:ln/>
          <a:effectLst>
            <a:outerShdw blurRad="76200" dist="2540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822960" y="1920240"/>
            <a:ext cx="548640" cy="548640"/>
          </a:xfrm>
          <a:prstGeom prst="ellipse">
            <a:avLst/>
          </a:prstGeom>
          <a:solidFill>
            <a:srgbClr val="E7E8D1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5606" y="2062886"/>
            <a:ext cx="263347" cy="263347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868680" y="2606040"/>
            <a:ext cx="4937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8C3B30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Stocking Rate Management</a:t>
            </a:r>
            <a:endParaRPr lang="en-US" sz="1500" dirty="0">
              <a:latin typeface="Arial Black" panose="020B0A04020102020204" pitchFamily="34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868680" y="3017520"/>
            <a:ext cx="4937760" cy="3017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342A24"/>
                </a:solidFill>
                <a:latin typeface="Arial Black" panose="020B0A04020102020204" pitchFamily="34" charset="0"/>
                <a:ea typeface="Calibri" pitchFamily="34" charset="-122"/>
                <a:cs typeface="Times New Roman" panose="02020603050405020304" pitchFamily="18" charset="0"/>
              </a:rPr>
              <a:t>Dry season destocking: sell or move animals before the dry season to prevent overgrazing</a:t>
            </a:r>
            <a:endParaRPr lang="en-US" sz="1400" dirty="0">
              <a:latin typeface="Arial Black" panose="020B0A04020102020204" pitchFamily="34" charset="0"/>
              <a:cs typeface="Times New Roman" panose="02020603050405020304" pitchFamily="18" charset="0"/>
            </a:endParaRPr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342A24"/>
                </a:solidFill>
                <a:latin typeface="Arial Black" panose="020B0A04020102020204" pitchFamily="34" charset="0"/>
                <a:ea typeface="Calibri" pitchFamily="34" charset="-122"/>
                <a:cs typeface="Times New Roman" panose="02020603050405020304" pitchFamily="18" charset="0"/>
              </a:rPr>
              <a:t>Flexible stocking: adjust animal numbers to actual forage conditions, not fixed targets</a:t>
            </a:r>
            <a:endParaRPr lang="en-US" sz="1400" dirty="0">
              <a:latin typeface="Arial Black" panose="020B0A04020102020204" pitchFamily="34" charset="0"/>
              <a:cs typeface="Times New Roman" panose="02020603050405020304" pitchFamily="18" charset="0"/>
            </a:endParaRPr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342A24"/>
                </a:solidFill>
                <a:latin typeface="Arial Black" panose="020B0A04020102020204" pitchFamily="34" charset="0"/>
                <a:ea typeface="Calibri" pitchFamily="34" charset="-122"/>
                <a:cs typeface="Times New Roman" panose="02020603050405020304" pitchFamily="18" charset="0"/>
              </a:rPr>
              <a:t>Emergency reserves: maintain hay/silage to supplement grazing during drought</a:t>
            </a:r>
            <a:endParaRPr lang="en-US" sz="1400" dirty="0"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Shape 5"/>
          <p:cNvSpPr/>
          <p:nvPr/>
        </p:nvSpPr>
        <p:spPr>
          <a:xfrm>
            <a:off x="6172200" y="1691640"/>
            <a:ext cx="5440680" cy="4480560"/>
          </a:xfrm>
          <a:prstGeom prst="roundRect">
            <a:avLst>
              <a:gd name="adj" fmla="val 1633"/>
            </a:avLst>
          </a:prstGeom>
          <a:solidFill>
            <a:srgbClr val="FFFFFF"/>
          </a:solidFill>
          <a:ln/>
          <a:effectLst>
            <a:outerShdw blurRad="76200" dist="2540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6446520" y="1920240"/>
            <a:ext cx="548640" cy="548640"/>
          </a:xfrm>
          <a:prstGeom prst="ellipse">
            <a:avLst/>
          </a:prstGeom>
          <a:solidFill>
            <a:srgbClr val="E7E8D1"/>
          </a:solidFill>
          <a:ln/>
        </p:spPr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9166" y="2062886"/>
            <a:ext cx="263347" cy="263347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6492240" y="2606040"/>
            <a:ext cx="4937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8C3B30"/>
                </a:solidFill>
                <a:latin typeface="Arial Black" panose="020B0A04020102020204" pitchFamily="34" charset="0"/>
                <a:ea typeface="Calibri" pitchFamily="34" charset="-122"/>
                <a:cs typeface="Times New Roman" panose="02020603050405020304" pitchFamily="18" charset="0"/>
              </a:rPr>
              <a:t>Pasture Rehabilitation</a:t>
            </a:r>
            <a:endParaRPr lang="en-US" sz="1500" dirty="0"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Text 8"/>
          <p:cNvSpPr/>
          <p:nvPr/>
        </p:nvSpPr>
        <p:spPr>
          <a:xfrm>
            <a:off x="6492240" y="3017520"/>
            <a:ext cx="4937760" cy="3017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342A24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Exclusion areas: fence off degraded areas to allow natural regeneration</a:t>
            </a:r>
            <a:endParaRPr lang="en-US" sz="1250" dirty="0">
              <a:latin typeface="Arial Black" panose="020B0A04020102020204" pitchFamily="34" charset="0"/>
            </a:endParaRPr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342A24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Reseeding: introduce drought-tolerant varieties like Stylo and buffel grass</a:t>
            </a:r>
            <a:endParaRPr lang="en-US" sz="1250" dirty="0">
              <a:latin typeface="Arial Black" panose="020B0A04020102020204" pitchFamily="34" charset="0"/>
            </a:endParaRPr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342A24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Agroforestry: plant Faidherbia albida for shade, nitrogen-fixing, dry-season fodder</a:t>
            </a:r>
            <a:endParaRPr lang="en-US" sz="1250" dirty="0">
              <a:latin typeface="Arial Black" panose="020B0A04020102020204" pitchFamily="34" charset="0"/>
            </a:endParaRPr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342A24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Bush control: selectively clear invasive shrubs to restore grass cover</a:t>
            </a:r>
            <a:endParaRPr lang="en-US" sz="1250" dirty="0">
              <a:latin typeface="Arial Black" panose="020B0A04020102020204" pitchFamily="34" charset="0"/>
            </a:endParaRPr>
          </a:p>
        </p:txBody>
      </p:sp>
      <p:sp>
        <p:nvSpPr>
          <p:cNvPr id="14" name="Text 10"/>
          <p:cNvSpPr/>
          <p:nvPr/>
        </p:nvSpPr>
        <p:spPr>
          <a:xfrm>
            <a:off x="11247120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A7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96927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 b="1">
                <a:solidFill>
                  <a:srgbClr val="E7E8D1"/>
                </a:solidFill>
                <a:latin typeface="Calibri"/>
              </a:rPr>
              <a:t>UNIT 3 — FIELD PERSPECTIVE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685800"/>
            <a:ext cx="107899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FFFFFF"/>
                </a:solidFill>
                <a:latin typeface="Cambria"/>
              </a:rPr>
              <a:t>Feeding and Water Systems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84960" y="5940010"/>
            <a:ext cx="1060704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dirty="0">
                <a:solidFill>
                  <a:srgbClr val="E7E8D1"/>
                </a:solidFill>
                <a:latin typeface="Arial Black" panose="020B0A04020102020204" pitchFamily="34" charset="0"/>
              </a:rPr>
              <a:t>Housed feeding, trough design, and dry-season water access for herds and flocks</a:t>
            </a:r>
            <a:endParaRPr sz="1350" dirty="0">
              <a:solidFill>
                <a:srgbClr val="E7E8D1"/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548640" y="1600200"/>
            <a:ext cx="2103120" cy="4206240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>
            <a:noFill/>
          </a:ln>
          <a:effectLst>
            <a:outerShdw blurRad="63500" dist="25400" dir="2700000" algn="bl" rotWithShape="0">
              <a:srgbClr val="000000">
                <a:alpha val="3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00c075400b6f768019fc41412c920491.jpg"/>
          <p:cNvPicPr>
            <a:picLocks noChangeAspect="1"/>
          </p:cNvPicPr>
          <p:nvPr/>
        </p:nvPicPr>
        <p:blipFill>
          <a:blip r:embed="rId2"/>
          <a:srcRect l="20300" r="20300"/>
          <a:stretch>
            <a:fillRect/>
          </a:stretch>
        </p:blipFill>
        <p:spPr>
          <a:xfrm>
            <a:off x="658368" y="1709928"/>
            <a:ext cx="1883663" cy="3171139"/>
          </a:xfrm>
          <a:prstGeom prst="roundRect">
            <a:avLst>
              <a:gd name="adj" fmla="val 4000"/>
            </a:avLst>
          </a:prstGeom>
        </p:spPr>
      </p:pic>
      <p:sp>
        <p:nvSpPr>
          <p:cNvPr id="7" name="TextBox 6"/>
          <p:cNvSpPr txBox="1"/>
          <p:nvPr/>
        </p:nvSpPr>
        <p:spPr>
          <a:xfrm>
            <a:off x="658368" y="4935931"/>
            <a:ext cx="1883663" cy="8046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1">
                <a:solidFill>
                  <a:srgbClr val="342A24"/>
                </a:solidFill>
                <a:latin typeface="Arial"/>
              </a:rPr>
              <a:t>Harvested maize supplies stover and residue for feed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5496" y="1600200"/>
            <a:ext cx="2103120" cy="4206240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>
            <a:noFill/>
          </a:ln>
          <a:effectLst>
            <a:outerShdw blurRad="63500" dist="25400" dir="2700000" algn="bl" rotWithShape="0">
              <a:srgbClr val="000000">
                <a:alpha val="3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Picture 8" descr="8ef3c31301c5cc2f8207b5e466e714a5.jpg"/>
          <p:cNvPicPr>
            <a:picLocks noChangeAspect="1"/>
          </p:cNvPicPr>
          <p:nvPr/>
        </p:nvPicPr>
        <p:blipFill>
          <a:blip r:embed="rId3"/>
          <a:srcRect t="2631" b="2631"/>
          <a:stretch>
            <a:fillRect/>
          </a:stretch>
        </p:blipFill>
        <p:spPr>
          <a:xfrm>
            <a:off x="2935224" y="1709928"/>
            <a:ext cx="1883663" cy="3171139"/>
          </a:xfrm>
          <a:prstGeom prst="roundRect">
            <a:avLst>
              <a:gd name="adj" fmla="val 4000"/>
            </a:avLst>
          </a:prstGeom>
        </p:spPr>
      </p:pic>
      <p:sp>
        <p:nvSpPr>
          <p:cNvPr id="10" name="TextBox 9"/>
          <p:cNvSpPr txBox="1"/>
          <p:nvPr/>
        </p:nvSpPr>
        <p:spPr>
          <a:xfrm>
            <a:off x="2935224" y="4935931"/>
            <a:ext cx="1883663" cy="8046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1">
                <a:solidFill>
                  <a:srgbClr val="342A24"/>
                </a:solidFill>
                <a:latin typeface="Arial"/>
              </a:rPr>
              <a:t>Cattle fed fresh browse under a simple covered shelter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102351" y="1600200"/>
            <a:ext cx="2103120" cy="4206240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>
            <a:noFill/>
          </a:ln>
          <a:effectLst>
            <a:outerShdw blurRad="63500" dist="25400" dir="2700000" algn="bl" rotWithShape="0">
              <a:srgbClr val="000000">
                <a:alpha val="3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2" name="Picture 11" descr="13e3c8d6facca649dffe07b9f4059aa9.jpg"/>
          <p:cNvPicPr>
            <a:picLocks noChangeAspect="1"/>
          </p:cNvPicPr>
          <p:nvPr/>
        </p:nvPicPr>
        <p:blipFill>
          <a:blip r:embed="rId4"/>
          <a:srcRect l="10400" r="10400"/>
          <a:stretch>
            <a:fillRect/>
          </a:stretch>
        </p:blipFill>
        <p:spPr>
          <a:xfrm>
            <a:off x="5212079" y="1709928"/>
            <a:ext cx="1883663" cy="3171139"/>
          </a:xfrm>
          <a:prstGeom prst="roundRect">
            <a:avLst>
              <a:gd name="adj" fmla="val 4000"/>
            </a:avLst>
          </a:prstGeom>
        </p:spPr>
      </p:pic>
      <p:sp>
        <p:nvSpPr>
          <p:cNvPr id="13" name="TextBox 12"/>
          <p:cNvSpPr txBox="1"/>
          <p:nvPr/>
        </p:nvSpPr>
        <p:spPr>
          <a:xfrm>
            <a:off x="5212079" y="4935931"/>
            <a:ext cx="1883663" cy="8046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1">
                <a:solidFill>
                  <a:srgbClr val="342A24"/>
                </a:solidFill>
                <a:latin typeface="Arial"/>
              </a:rPr>
              <a:t>A flock feeds from a raised trough inside a covered pen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379207" y="1600200"/>
            <a:ext cx="2103120" cy="4206240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>
            <a:noFill/>
          </a:ln>
          <a:effectLst>
            <a:outerShdw blurRad="63500" dist="25400" dir="2700000" algn="bl" rotWithShape="0">
              <a:srgbClr val="000000">
                <a:alpha val="3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5" name="Picture 14" descr="39bece72125aa6af28930a00dfe85db5.jpg"/>
          <p:cNvPicPr>
            <a:picLocks noChangeAspect="1"/>
          </p:cNvPicPr>
          <p:nvPr/>
        </p:nvPicPr>
        <p:blipFill>
          <a:blip r:embed="rId5"/>
          <a:srcRect l="30216" r="30216"/>
          <a:stretch>
            <a:fillRect/>
          </a:stretch>
        </p:blipFill>
        <p:spPr>
          <a:xfrm>
            <a:off x="7488935" y="1709928"/>
            <a:ext cx="1883663" cy="3171139"/>
          </a:xfrm>
          <a:prstGeom prst="roundRect">
            <a:avLst>
              <a:gd name="adj" fmla="val 4000"/>
            </a:avLst>
          </a:prstGeom>
        </p:spPr>
      </p:pic>
      <p:sp>
        <p:nvSpPr>
          <p:cNvPr id="16" name="TextBox 15"/>
          <p:cNvSpPr txBox="1"/>
          <p:nvPr/>
        </p:nvSpPr>
        <p:spPr>
          <a:xfrm>
            <a:off x="7488935" y="4935931"/>
            <a:ext cx="1883663" cy="8046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1">
                <a:solidFill>
                  <a:srgbClr val="342A24"/>
                </a:solidFill>
                <a:latin typeface="Arial"/>
              </a:rPr>
              <a:t>A herder waters cattle at a shared dry-season water point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656063" y="1600200"/>
            <a:ext cx="2103120" cy="4206240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>
            <a:noFill/>
          </a:ln>
          <a:effectLst>
            <a:outerShdw blurRad="63500" dist="25400" dir="2700000" algn="bl" rotWithShape="0">
              <a:srgbClr val="000000">
                <a:alpha val="3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8" name="Picture 17" descr="56151a4642a5c6f7e4557b7ae822782b.jpg"/>
          <p:cNvPicPr>
            <a:picLocks noChangeAspect="1"/>
          </p:cNvPicPr>
          <p:nvPr/>
        </p:nvPicPr>
        <p:blipFill>
          <a:blip r:embed="rId6"/>
          <a:srcRect t="2652" b="2652"/>
          <a:stretch>
            <a:fillRect/>
          </a:stretch>
        </p:blipFill>
        <p:spPr>
          <a:xfrm>
            <a:off x="9765791" y="1709928"/>
            <a:ext cx="1883663" cy="3171139"/>
          </a:xfrm>
          <a:prstGeom prst="roundRect">
            <a:avLst>
              <a:gd name="adj" fmla="val 4000"/>
            </a:avLst>
          </a:prstGeom>
        </p:spPr>
      </p:pic>
      <p:sp>
        <p:nvSpPr>
          <p:cNvPr id="19" name="TextBox 18"/>
          <p:cNvSpPr txBox="1"/>
          <p:nvPr/>
        </p:nvSpPr>
        <p:spPr>
          <a:xfrm>
            <a:off x="9765791" y="4935931"/>
            <a:ext cx="1883663" cy="80467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50" b="1">
                <a:solidFill>
                  <a:srgbClr val="342A24"/>
                </a:solidFill>
                <a:latin typeface="Arial"/>
              </a:rPr>
              <a:t>Goats housed in a simple raised shelter near the homestead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247120" y="6473952"/>
            <a:ext cx="457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8A7E72"/>
                </a:solidFill>
                <a:latin typeface="Calibri"/>
              </a:rPr>
              <a:t>37</a:t>
            </a:r>
          </a:p>
        </p:txBody>
      </p:sp>
    </p:spTree>
    <p:extLst>
      <p:ext uri="{BB962C8B-B14F-4D97-AF65-F5344CB8AC3E}">
        <p14:creationId xmlns:p14="http://schemas.microsoft.com/office/powerpoint/2010/main" val="542668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1064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chemeClr val="bg1"/>
                </a:solidFill>
                <a:latin typeface="Arial Black" panose="020B0A04020102020204" pitchFamily="34" charset="0"/>
                <a:ea typeface="Cambria" pitchFamily="34" charset="-122"/>
                <a:cs typeface="Cambria" pitchFamily="34" charset="-120"/>
              </a:rPr>
              <a:t>Comparing Grazing Management Systems</a:t>
            </a:r>
            <a:endParaRPr lang="en-US" sz="2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548640" y="941832"/>
            <a:ext cx="110642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dirty="0" smtClean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Table— </a:t>
            </a:r>
            <a:r>
              <a:rPr lang="en-US" sz="145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Suitability under climate change conditions</a:t>
            </a:r>
            <a:endParaRPr lang="en-US" sz="1450" dirty="0">
              <a:solidFill>
                <a:schemeClr val="bg1"/>
              </a:solidFill>
            </a:endParaRPr>
          </a:p>
        </p:txBody>
      </p:sp>
      <p:graphicFrame>
        <p:nvGraphicFramePr>
          <p:cNvPr id="1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4115451"/>
              </p:ext>
            </p:extLst>
          </p:nvPr>
        </p:nvGraphicFramePr>
        <p:xfrm>
          <a:off x="640080" y="1828800"/>
          <a:ext cx="10881360" cy="4023360"/>
        </p:xfrm>
        <a:graphic>
          <a:graphicData uri="http://schemas.openxmlformats.org/drawingml/2006/table">
            <a:tbl>
              <a:tblPr/>
              <a:tblGrid>
                <a:gridCol w="2560320"/>
                <a:gridCol w="4663440"/>
                <a:gridCol w="3657600"/>
              </a:tblGrid>
              <a:tr h="67056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  <a:ea typeface="Calibri" pitchFamily="34" charset="-122"/>
                          <a:cs typeface="Calibri" pitchFamily="34" charset="-120"/>
                        </a:rPr>
                        <a:t>Grazing System</a:t>
                      </a:r>
                      <a:endParaRPr lang="en-US" sz="1600" dirty="0">
                        <a:solidFill>
                          <a:schemeClr val="tx1"/>
                        </a:solidFill>
                        <a:latin typeface="Arial Black" panose="020B0A040201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504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  <a:ea typeface="Calibri" pitchFamily="34" charset="-122"/>
                          <a:cs typeface="Calibri" pitchFamily="34" charset="-120"/>
                        </a:rPr>
                        <a:t>Description</a:t>
                      </a:r>
                      <a:endParaRPr lang="en-US" sz="1600" dirty="0">
                        <a:solidFill>
                          <a:schemeClr val="tx1"/>
                        </a:solidFill>
                        <a:latin typeface="Arial Black" panose="020B0A040201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504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Arial Black" panose="020B0A04020102020204" pitchFamily="34" charset="0"/>
                          <a:ea typeface="Calibri" pitchFamily="34" charset="-122"/>
                          <a:cs typeface="Calibri" pitchFamily="34" charset="-120"/>
                        </a:rPr>
                        <a:t>Climate Suitability</a:t>
                      </a:r>
                      <a:endParaRPr lang="en-US" sz="1600" dirty="0">
                        <a:solidFill>
                          <a:schemeClr val="tx1"/>
                        </a:solidFill>
                        <a:latin typeface="Arial Black" panose="020B0A040201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5042"/>
                    </a:solidFill>
                  </a:tcPr>
                </a:tc>
              </a:tr>
              <a:tr h="67056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ea typeface="Calibri" pitchFamily="34" charset="-122"/>
                          <a:cs typeface="Calibri" pitchFamily="34" charset="-120"/>
                        </a:rPr>
                        <a:t>Continuous grazing</a:t>
                      </a:r>
                      <a:endParaRPr lang="en-US" sz="1600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ea typeface="Calibri" pitchFamily="34" charset="-122"/>
                          <a:cs typeface="Calibri" pitchFamily="34" charset="-120"/>
                        </a:rPr>
                        <a:t>Animals graze the same area year-round</a:t>
                      </a:r>
                      <a:endParaRPr lang="en-US" sz="1600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ea typeface="Calibri" pitchFamily="34" charset="-122"/>
                          <a:cs typeface="Calibri" pitchFamily="34" charset="-120"/>
                        </a:rPr>
                        <a:t>Poor — accelerates degradation under drought</a:t>
                      </a:r>
                      <a:endParaRPr lang="en-US" sz="1600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056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ea typeface="Calibri" pitchFamily="34" charset="-122"/>
                          <a:cs typeface="Calibri" pitchFamily="34" charset="-120"/>
                        </a:rPr>
                        <a:t>Seasonal rotational</a:t>
                      </a:r>
                      <a:endParaRPr lang="en-US" sz="1600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ea typeface="Calibri" pitchFamily="34" charset="-122"/>
                          <a:cs typeface="Calibri" pitchFamily="34" charset="-120"/>
                        </a:rPr>
                        <a:t>2–4 paddocks rotated each season</a:t>
                      </a:r>
                      <a:endParaRPr lang="en-US" sz="1600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ea typeface="Calibri" pitchFamily="34" charset="-122"/>
                          <a:cs typeface="Calibri" pitchFamily="34" charset="-120"/>
                        </a:rPr>
                        <a:t>Moderate — better than continuous</a:t>
                      </a:r>
                      <a:endParaRPr lang="en-US" sz="1600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056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ea typeface="Calibri" pitchFamily="34" charset="-122"/>
                          <a:cs typeface="Calibri" pitchFamily="34" charset="-120"/>
                        </a:rPr>
                        <a:t>Short-duration rotation</a:t>
                      </a:r>
                      <a:endParaRPr lang="en-US" sz="1600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ea typeface="Calibri" pitchFamily="34" charset="-122"/>
                          <a:cs typeface="Calibri" pitchFamily="34" charset="-120"/>
                        </a:rPr>
                        <a:t>6–12 paddocks, short grazing &amp; long rest</a:t>
                      </a:r>
                      <a:endParaRPr lang="en-US" sz="1600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ea typeface="Calibri" pitchFamily="34" charset="-122"/>
                          <a:cs typeface="Calibri" pitchFamily="34" charset="-120"/>
                        </a:rPr>
                        <a:t>Good — high recovery; best for variable rainfall</a:t>
                      </a:r>
                      <a:endParaRPr lang="en-US" sz="1600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056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ea typeface="Calibri" pitchFamily="34" charset="-122"/>
                          <a:cs typeface="Calibri" pitchFamily="34" charset="-120"/>
                        </a:rPr>
                        <a:t>Deferred grazing</a:t>
                      </a:r>
                      <a:endParaRPr lang="en-US" sz="1600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ea typeface="Calibri" pitchFamily="34" charset="-122"/>
                          <a:cs typeface="Calibri" pitchFamily="34" charset="-120"/>
                        </a:rPr>
                        <a:t>Rest during growing season; graze dry season</a:t>
                      </a:r>
                      <a:endParaRPr lang="en-US" sz="1600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ea typeface="Calibri" pitchFamily="34" charset="-122"/>
                          <a:cs typeface="Calibri" pitchFamily="34" charset="-120"/>
                        </a:rPr>
                        <a:t>Good — protects plant regeneration</a:t>
                      </a:r>
                      <a:endParaRPr lang="en-US" sz="1600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056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ea typeface="Calibri" pitchFamily="34" charset="-122"/>
                          <a:cs typeface="Calibri" pitchFamily="34" charset="-120"/>
                        </a:rPr>
                        <a:t>Silvopastoral system</a:t>
                      </a:r>
                      <a:endParaRPr lang="en-US" sz="1600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ea typeface="Calibri" pitchFamily="34" charset="-122"/>
                          <a:cs typeface="Calibri" pitchFamily="34" charset="-120"/>
                        </a:rPr>
                        <a:t>Trees integrated into grazing land</a:t>
                      </a:r>
                      <a:endParaRPr lang="en-US" sz="1600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ea typeface="Calibri" pitchFamily="34" charset="-122"/>
                          <a:cs typeface="Calibri" pitchFamily="34" charset="-120"/>
                        </a:rPr>
                        <a:t>Excellent — shade, fodder, carbon storage</a:t>
                      </a:r>
                      <a:endParaRPr lang="en-US" sz="1600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11247120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A7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881360" y="5287616"/>
            <a:ext cx="3108960" cy="3399183"/>
          </a:xfrm>
          <a:prstGeom prst="ellipse">
            <a:avLst/>
          </a:prstGeom>
          <a:solidFill>
            <a:srgbClr val="8C3B30"/>
          </a:solidFill>
          <a:ln/>
        </p:spPr>
      </p:sp>
      <p:sp>
        <p:nvSpPr>
          <p:cNvPr id="3" name="Shape 1"/>
          <p:cNvSpPr/>
          <p:nvPr/>
        </p:nvSpPr>
        <p:spPr>
          <a:xfrm>
            <a:off x="-1645920" y="-1828800"/>
            <a:ext cx="3840480" cy="3840480"/>
          </a:xfrm>
          <a:prstGeom prst="ellipse">
            <a:avLst/>
          </a:prstGeom>
          <a:solidFill>
            <a:srgbClr val="8C3B30"/>
          </a:solidFill>
          <a:ln/>
        </p:spPr>
      </p:sp>
      <p:sp>
        <p:nvSpPr>
          <p:cNvPr id="4" name="Shape 2"/>
          <p:cNvSpPr/>
          <p:nvPr/>
        </p:nvSpPr>
        <p:spPr>
          <a:xfrm>
            <a:off x="822960" y="777240"/>
            <a:ext cx="868680" cy="868680"/>
          </a:xfrm>
          <a:prstGeom prst="ellipse">
            <a:avLst/>
          </a:prstGeom>
          <a:solidFill>
            <a:srgbClr val="8FA895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8817" y="1003097"/>
            <a:ext cx="416966" cy="416966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822960" y="196596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kern="0" spc="300" dirty="0">
                <a:solidFill>
                  <a:srgbClr val="E7E8D1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UNIT 3</a:t>
            </a:r>
            <a:endParaRPr lang="en-US" sz="2000" dirty="0">
              <a:latin typeface="Arial Black" panose="020B0A04020102020204" pitchFamily="34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822960" y="2423160"/>
            <a:ext cx="100584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Feed and </a:t>
            </a:r>
            <a:r>
              <a:rPr lang="en-US" sz="4000" b="1" dirty="0" smtClean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Water</a:t>
            </a:r>
            <a:r>
              <a:rPr lang="en-US" sz="4000" dirty="0"/>
              <a:t> </a:t>
            </a:r>
            <a:r>
              <a:rPr lang="en-US" sz="4000" b="1" dirty="0" smtClean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Management</a:t>
            </a:r>
            <a:endParaRPr lang="en-US" sz="4000" dirty="0"/>
          </a:p>
        </p:txBody>
      </p:sp>
      <p:sp>
        <p:nvSpPr>
          <p:cNvPr id="8" name="Shape 5"/>
          <p:cNvSpPr/>
          <p:nvPr/>
        </p:nvSpPr>
        <p:spPr>
          <a:xfrm flipV="1">
            <a:off x="928978" y="3497580"/>
            <a:ext cx="6770536" cy="45720"/>
          </a:xfrm>
          <a:prstGeom prst="rect">
            <a:avLst/>
          </a:prstGeom>
          <a:solidFill>
            <a:srgbClr val="8FA895"/>
          </a:solidFill>
          <a:ln/>
        </p:spPr>
      </p:sp>
      <p:sp>
        <p:nvSpPr>
          <p:cNvPr id="9" name="Text 6"/>
          <p:cNvSpPr/>
          <p:nvPr/>
        </p:nvSpPr>
        <p:spPr>
          <a:xfrm>
            <a:off x="822960" y="4023360"/>
            <a:ext cx="904991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E7E8D1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Building resilience through conservation, diversification, and smart water use</a:t>
            </a:r>
            <a:endParaRPr lang="en-US" sz="1600" dirty="0">
              <a:latin typeface="Arial Black" panose="020B0A040201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1064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chemeClr val="bg1"/>
                </a:solidFill>
                <a:latin typeface="Arial Black" panose="020B0A04020102020204" pitchFamily="34" charset="0"/>
                <a:ea typeface="Cambria" pitchFamily="34" charset="-122"/>
                <a:cs typeface="Cambria" pitchFamily="34" charset="-120"/>
              </a:rPr>
              <a:t>Feed Conservation: Hay vs. Silage</a:t>
            </a:r>
            <a:endParaRPr lang="en-US" sz="2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548640" y="941832"/>
            <a:ext cx="110642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chemeClr val="bg1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The most cost-effective buffer against seasonal feed shortages</a:t>
            </a:r>
            <a:endParaRPr lang="en-US" sz="145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1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9449471"/>
              </p:ext>
            </p:extLst>
          </p:nvPr>
        </p:nvGraphicFramePr>
        <p:xfrm>
          <a:off x="640080" y="1783080"/>
          <a:ext cx="10881360" cy="3749040"/>
        </p:xfrm>
        <a:graphic>
          <a:graphicData uri="http://schemas.openxmlformats.org/drawingml/2006/table">
            <a:tbl>
              <a:tblPr/>
              <a:tblGrid>
                <a:gridCol w="2651760"/>
                <a:gridCol w="4114800"/>
                <a:gridCol w="4114800"/>
              </a:tblGrid>
              <a:tr h="6248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400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9F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ea typeface="Calibri" pitchFamily="34" charset="-122"/>
                          <a:cs typeface="Calibri" pitchFamily="34" charset="-120"/>
                        </a:rPr>
                        <a:t>Hay Making</a:t>
                      </a:r>
                      <a:endParaRPr lang="en-US" sz="1400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504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ea typeface="Calibri" pitchFamily="34" charset="-122"/>
                          <a:cs typeface="Calibri" pitchFamily="34" charset="-120"/>
                        </a:rPr>
                        <a:t>Silage</a:t>
                      </a:r>
                      <a:endParaRPr lang="en-US" sz="1400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C7A63"/>
                    </a:solidFill>
                  </a:tcPr>
                </a:tc>
              </a:tr>
              <a:tr h="6248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ea typeface="Calibri" pitchFamily="34" charset="-122"/>
                          <a:cs typeface="Calibri" pitchFamily="34" charset="-120"/>
                        </a:rPr>
                        <a:t>Process</a:t>
                      </a:r>
                      <a:endParaRPr lang="en-US" sz="1400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ea typeface="Calibri" pitchFamily="34" charset="-122"/>
                          <a:cs typeface="Calibri" pitchFamily="34" charset="-120"/>
                        </a:rPr>
                        <a:t>Sun-dried to &lt;15% moisture</a:t>
                      </a:r>
                      <a:endParaRPr lang="en-US" sz="1400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ea typeface="Calibri" pitchFamily="34" charset="-122"/>
                          <a:cs typeface="Calibri" pitchFamily="34" charset="-120"/>
                        </a:rPr>
                        <a:t>Fermented in anaerobic (oxygen-free) conditions</a:t>
                      </a:r>
                      <a:endParaRPr lang="en-US" sz="1400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48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ea typeface="Calibri" pitchFamily="34" charset="-122"/>
                          <a:cs typeface="Calibri" pitchFamily="34" charset="-120"/>
                        </a:rPr>
                        <a:t>Common materials</a:t>
                      </a:r>
                      <a:endParaRPr lang="en-US" sz="1400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ea typeface="Calibri" pitchFamily="34" charset="-122"/>
                          <a:cs typeface="Calibri" pitchFamily="34" charset="-120"/>
                        </a:rPr>
                        <a:t>Maize stover, sorghum straw, cowpea haulms</a:t>
                      </a:r>
                      <a:endParaRPr lang="en-US" sz="1400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ea typeface="Calibri" pitchFamily="34" charset="-122"/>
                          <a:cs typeface="Calibri" pitchFamily="34" charset="-120"/>
                        </a:rPr>
                        <a:t>Maize, sorghum, or Guinea grass</a:t>
                      </a:r>
                      <a:endParaRPr lang="en-US" sz="1400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48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ea typeface="Calibri" pitchFamily="34" charset="-122"/>
                          <a:cs typeface="Calibri" pitchFamily="34" charset="-120"/>
                        </a:rPr>
                        <a:t>Nutrient retention</a:t>
                      </a:r>
                      <a:endParaRPr lang="en-US" sz="1400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ea typeface="Calibri" pitchFamily="34" charset="-122"/>
                          <a:cs typeface="Calibri" pitchFamily="34" charset="-120"/>
                        </a:rPr>
                        <a:t>70–80% of original value</a:t>
                      </a:r>
                      <a:endParaRPr lang="en-US" sz="1400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ea typeface="Calibri" pitchFamily="34" charset="-122"/>
                          <a:cs typeface="Calibri" pitchFamily="34" charset="-120"/>
                        </a:rPr>
                        <a:t>Up to 90% of original value</a:t>
                      </a:r>
                      <a:endParaRPr lang="en-US" sz="1400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48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ea typeface="Calibri" pitchFamily="34" charset="-122"/>
                          <a:cs typeface="Calibri" pitchFamily="34" charset="-120"/>
                        </a:rPr>
                        <a:t>Storage duration</a:t>
                      </a:r>
                      <a:endParaRPr lang="en-US" sz="1400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ea typeface="Calibri" pitchFamily="34" charset="-122"/>
                          <a:cs typeface="Calibri" pitchFamily="34" charset="-120"/>
                        </a:rPr>
                        <a:t>One dry season</a:t>
                      </a:r>
                      <a:endParaRPr lang="en-US" sz="1400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ea typeface="Calibri" pitchFamily="34" charset="-122"/>
                          <a:cs typeface="Calibri" pitchFamily="34" charset="-120"/>
                        </a:rPr>
                        <a:t>1–3 years</a:t>
                      </a:r>
                      <a:endParaRPr lang="en-US" sz="1400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48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ea typeface="Calibri" pitchFamily="34" charset="-122"/>
                          <a:cs typeface="Calibri" pitchFamily="34" charset="-120"/>
                        </a:rPr>
                        <a:t>Best for</a:t>
                      </a:r>
                      <a:endParaRPr lang="en-US" sz="1400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ea typeface="Calibri" pitchFamily="34" charset="-122"/>
                          <a:cs typeface="Calibri" pitchFamily="34" charset="-120"/>
                        </a:rPr>
                        <a:t>Bridging a 4–6 week forage gap</a:t>
                      </a:r>
                      <a:endParaRPr lang="en-US" sz="1400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ea typeface="Calibri" pitchFamily="34" charset="-122"/>
                          <a:cs typeface="Calibri" pitchFamily="34" charset="-120"/>
                        </a:rPr>
                        <a:t>Prolonged drought periods</a:t>
                      </a:r>
                      <a:endParaRPr lang="en-US" sz="1400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640080" y="5715000"/>
            <a:ext cx="10881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chemeClr val="bg1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Even modest hay reserves of 1–2 tonnes per livestock unit can bridge a significant forage gap during drought — low-cost pit silos make silage feasible even for smallholder farmers.</a:t>
            </a:r>
            <a:endParaRPr lang="en-US" sz="115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11247120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A7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859306" cy="562806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8550" y="0"/>
            <a:ext cx="3700593" cy="562806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8387" y="0"/>
            <a:ext cx="3833613" cy="562806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672793" y="5729956"/>
            <a:ext cx="46087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Arial Black" panose="020B0A04020102020204" pitchFamily="34" charset="0"/>
                <a:ea typeface="Cambria" pitchFamily="34" charset="-122"/>
                <a:cs typeface="Cambria" pitchFamily="34" charset="-120"/>
              </a:rPr>
              <a:t>Feed </a:t>
            </a:r>
            <a:r>
              <a:rPr lang="en-US" b="1" dirty="0">
                <a:solidFill>
                  <a:schemeClr val="bg1"/>
                </a:solidFill>
                <a:latin typeface="Arial Black" panose="020B0A04020102020204" pitchFamily="34" charset="0"/>
                <a:ea typeface="Cambria" pitchFamily="34" charset="-122"/>
                <a:cs typeface="Cambria" pitchFamily="34" charset="-120"/>
              </a:rPr>
              <a:t>Conservation: Hay </a:t>
            </a:r>
            <a:r>
              <a:rPr lang="en-US" b="1" dirty="0" smtClean="0">
                <a:solidFill>
                  <a:schemeClr val="bg1"/>
                </a:solidFill>
                <a:latin typeface="Arial Black" panose="020B0A04020102020204" pitchFamily="34" charset="0"/>
                <a:ea typeface="Cambria" pitchFamily="34" charset="-122"/>
                <a:cs typeface="Cambria" pitchFamily="34" charset="-120"/>
              </a:rPr>
              <a:t>and fodder</a:t>
            </a:r>
            <a:endParaRPr lang="en-US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3757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1064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Drought-Tolerant and Alternative Feed Resources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3" name="Shape 1"/>
          <p:cNvSpPr/>
          <p:nvPr/>
        </p:nvSpPr>
        <p:spPr>
          <a:xfrm>
            <a:off x="640080" y="1737360"/>
            <a:ext cx="5440680" cy="2148840"/>
          </a:xfrm>
          <a:prstGeom prst="roundRect">
            <a:avLst>
              <a:gd name="adj" fmla="val 2553"/>
            </a:avLst>
          </a:prstGeom>
          <a:solidFill>
            <a:srgbClr val="FFFFFF"/>
          </a:solidFill>
          <a:ln/>
          <a:effectLst>
            <a:outerShdw blurRad="63500" dist="2540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822960" y="2423160"/>
            <a:ext cx="502920" cy="502920"/>
          </a:xfrm>
          <a:prstGeom prst="ellipse">
            <a:avLst/>
          </a:prstGeom>
          <a:solidFill>
            <a:srgbClr val="E7E8D1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3719" y="2553919"/>
            <a:ext cx="241402" cy="241402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508760" y="1847088"/>
            <a:ext cx="4389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8C3B30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Crop Residues</a:t>
            </a:r>
            <a:endParaRPr lang="en-US" sz="1400" dirty="0">
              <a:latin typeface="Arial Black" panose="020B0A04020102020204" pitchFamily="34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1508760" y="2212848"/>
            <a:ext cx="4389120" cy="1600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42A24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Millet, sorghum, cowpea residues; urea treatment (2–4% solution) boosts protein and digestibility</a:t>
            </a:r>
            <a:endParaRPr lang="en-US" sz="1200" dirty="0">
              <a:latin typeface="Arial Black" panose="020B0A04020102020204" pitchFamily="34" charset="0"/>
            </a:endParaRPr>
          </a:p>
        </p:txBody>
      </p:sp>
      <p:sp>
        <p:nvSpPr>
          <p:cNvPr id="8" name="Shape 5"/>
          <p:cNvSpPr/>
          <p:nvPr/>
        </p:nvSpPr>
        <p:spPr>
          <a:xfrm>
            <a:off x="6355080" y="1737360"/>
            <a:ext cx="5440680" cy="2148840"/>
          </a:xfrm>
          <a:prstGeom prst="roundRect">
            <a:avLst>
              <a:gd name="adj" fmla="val 2553"/>
            </a:avLst>
          </a:prstGeom>
          <a:solidFill>
            <a:srgbClr val="FFFFFF"/>
          </a:solidFill>
          <a:ln/>
          <a:effectLst>
            <a:outerShdw blurRad="63500" dist="2540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6537960" y="2423160"/>
            <a:ext cx="502920" cy="502920"/>
          </a:xfrm>
          <a:prstGeom prst="ellipse">
            <a:avLst/>
          </a:prstGeom>
          <a:solidFill>
            <a:srgbClr val="E7E8D1"/>
          </a:solidFill>
          <a:ln/>
        </p:spPr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8719" y="2553919"/>
            <a:ext cx="241402" cy="241402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7223760" y="1847088"/>
            <a:ext cx="4389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8C3B30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Browse Plants &amp; Trees</a:t>
            </a:r>
            <a:endParaRPr lang="en-US" sz="1400" dirty="0">
              <a:latin typeface="Arial Black" panose="020B0A04020102020204" pitchFamily="34" charset="0"/>
            </a:endParaRPr>
          </a:p>
        </p:txBody>
      </p:sp>
      <p:sp>
        <p:nvSpPr>
          <p:cNvPr id="12" name="Text 8"/>
          <p:cNvSpPr/>
          <p:nvPr/>
        </p:nvSpPr>
        <p:spPr>
          <a:xfrm>
            <a:off x="7223760" y="2212848"/>
            <a:ext cx="4389120" cy="1600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42A24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Acacia, Prosopis, Moringa, Leucaena provide leaf fodder when grasses are dry; Moringa is exceptionally high in protein</a:t>
            </a:r>
            <a:endParaRPr lang="en-US" sz="1200" dirty="0">
              <a:latin typeface="Arial Black" panose="020B0A04020102020204" pitchFamily="34" charset="0"/>
            </a:endParaRPr>
          </a:p>
        </p:txBody>
      </p:sp>
      <p:sp>
        <p:nvSpPr>
          <p:cNvPr id="13" name="Shape 9"/>
          <p:cNvSpPr/>
          <p:nvPr/>
        </p:nvSpPr>
        <p:spPr>
          <a:xfrm>
            <a:off x="640080" y="4160520"/>
            <a:ext cx="5440680" cy="2148840"/>
          </a:xfrm>
          <a:prstGeom prst="roundRect">
            <a:avLst>
              <a:gd name="adj" fmla="val 2553"/>
            </a:avLst>
          </a:prstGeom>
          <a:solidFill>
            <a:srgbClr val="FFFFFF"/>
          </a:solidFill>
          <a:ln/>
          <a:effectLst>
            <a:outerShdw blurRad="63500" dist="2540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4" name="Shape 10"/>
          <p:cNvSpPr/>
          <p:nvPr/>
        </p:nvSpPr>
        <p:spPr>
          <a:xfrm>
            <a:off x="822960" y="4846320"/>
            <a:ext cx="502920" cy="502920"/>
          </a:xfrm>
          <a:prstGeom prst="ellipse">
            <a:avLst/>
          </a:prstGeom>
          <a:solidFill>
            <a:srgbClr val="E7E8D1"/>
          </a:solidFill>
          <a:ln/>
        </p:spPr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3719" y="4977079"/>
            <a:ext cx="241402" cy="241402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1508760" y="4270248"/>
            <a:ext cx="4389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8C3B30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Agro-industrial By-products</a:t>
            </a:r>
            <a:endParaRPr lang="en-US" sz="1400" dirty="0">
              <a:latin typeface="Arial Black" panose="020B0A04020102020204" pitchFamily="34" charset="0"/>
            </a:endParaRPr>
          </a:p>
        </p:txBody>
      </p:sp>
      <p:sp>
        <p:nvSpPr>
          <p:cNvPr id="17" name="Text 12"/>
          <p:cNvSpPr/>
          <p:nvPr/>
        </p:nvSpPr>
        <p:spPr>
          <a:xfrm>
            <a:off x="1508760" y="4636008"/>
            <a:ext cx="4389120" cy="1600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42A24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Cottonseed cake, groundnut cake, wheat bran, brewery waste provide concentrated protein/energy</a:t>
            </a:r>
            <a:endParaRPr lang="en-US" sz="1200" dirty="0">
              <a:latin typeface="Arial Black" panose="020B0A04020102020204" pitchFamily="34" charset="0"/>
            </a:endParaRPr>
          </a:p>
        </p:txBody>
      </p:sp>
      <p:sp>
        <p:nvSpPr>
          <p:cNvPr id="18" name="Shape 13"/>
          <p:cNvSpPr/>
          <p:nvPr/>
        </p:nvSpPr>
        <p:spPr>
          <a:xfrm>
            <a:off x="6355080" y="4160520"/>
            <a:ext cx="5440680" cy="2148840"/>
          </a:xfrm>
          <a:prstGeom prst="roundRect">
            <a:avLst>
              <a:gd name="adj" fmla="val 2553"/>
            </a:avLst>
          </a:prstGeom>
          <a:solidFill>
            <a:srgbClr val="FFFFFF"/>
          </a:solidFill>
          <a:ln/>
          <a:effectLst>
            <a:outerShdw blurRad="63500" dist="2540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9" name="Shape 14"/>
          <p:cNvSpPr/>
          <p:nvPr/>
        </p:nvSpPr>
        <p:spPr>
          <a:xfrm>
            <a:off x="6537960" y="4846320"/>
            <a:ext cx="502920" cy="502920"/>
          </a:xfrm>
          <a:prstGeom prst="ellipse">
            <a:avLst/>
          </a:prstGeom>
          <a:solidFill>
            <a:srgbClr val="E7E8D1"/>
          </a:solidFill>
          <a:ln/>
        </p:spPr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68719" y="4977079"/>
            <a:ext cx="241402" cy="241402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7223760" y="4270248"/>
            <a:ext cx="4389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8C3B30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Legume Forage Crops</a:t>
            </a:r>
            <a:endParaRPr lang="en-US" sz="1400" dirty="0">
              <a:latin typeface="Arial Black" panose="020B0A04020102020204" pitchFamily="34" charset="0"/>
            </a:endParaRPr>
          </a:p>
        </p:txBody>
      </p:sp>
      <p:sp>
        <p:nvSpPr>
          <p:cNvPr id="22" name="Text 16"/>
          <p:cNvSpPr/>
          <p:nvPr/>
        </p:nvSpPr>
        <p:spPr>
          <a:xfrm>
            <a:off x="7223760" y="4636008"/>
            <a:ext cx="4389120" cy="1600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42A24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Stylosanthes, Lablab, Cowpea provide high-protein dry-season fodder and fix soil nitrogen</a:t>
            </a:r>
            <a:endParaRPr lang="en-US" sz="1200" dirty="0">
              <a:latin typeface="Arial Black" panose="020B0A04020102020204" pitchFamily="34" charset="0"/>
            </a:endParaRPr>
          </a:p>
        </p:txBody>
      </p:sp>
      <p:sp>
        <p:nvSpPr>
          <p:cNvPr id="24" name="Text 18"/>
          <p:cNvSpPr/>
          <p:nvPr/>
        </p:nvSpPr>
        <p:spPr>
          <a:xfrm>
            <a:off x="11247120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A7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4069725" cy="632352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7656" y="-1"/>
            <a:ext cx="3711640" cy="632352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3064" y="-1"/>
            <a:ext cx="3858936" cy="632352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787677" y="6442727"/>
            <a:ext cx="712688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  <a:latin typeface="Arial Black" panose="020B0A04020102020204" pitchFamily="34" charset="0"/>
                <a:ea typeface="Cambria" pitchFamily="34" charset="-122"/>
                <a:cs typeface="Cambria" pitchFamily="34" charset="-120"/>
              </a:rPr>
              <a:t>Drought-Tolerant and Alternative Feed Resources</a:t>
            </a:r>
            <a:endParaRPr lang="en-US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1451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1064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Feed Formulation Principles &amp; Water Requirements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3" name="Shape 1"/>
          <p:cNvSpPr/>
          <p:nvPr/>
        </p:nvSpPr>
        <p:spPr>
          <a:xfrm>
            <a:off x="548640" y="1691640"/>
            <a:ext cx="5852160" cy="4480560"/>
          </a:xfrm>
          <a:prstGeom prst="roundRect">
            <a:avLst>
              <a:gd name="adj" fmla="val 1633"/>
            </a:avLst>
          </a:prstGeom>
          <a:solidFill>
            <a:srgbClr val="FFFFFF"/>
          </a:solidFill>
          <a:ln/>
          <a:effectLst>
            <a:outerShdw blurRad="76200" dist="2540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822960" y="1920240"/>
            <a:ext cx="548640" cy="548640"/>
          </a:xfrm>
          <a:prstGeom prst="ellipse">
            <a:avLst/>
          </a:prstGeom>
          <a:solidFill>
            <a:srgbClr val="E7E8D1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5606" y="2062886"/>
            <a:ext cx="263347" cy="263347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868680" y="2606040"/>
            <a:ext cx="5394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8C3B30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Feed Formulation Principles</a:t>
            </a:r>
            <a:endParaRPr lang="en-US" sz="1600" dirty="0">
              <a:latin typeface="Arial Black" panose="020B0A04020102020204" pitchFamily="34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868680" y="3017520"/>
            <a:ext cx="5394960" cy="3017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342A24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Prioritise animals by class: pregnant/lactating females, young stock, and breeding sires get priority access to quality feed</a:t>
            </a:r>
            <a:endParaRPr lang="en-US" sz="1400" dirty="0">
              <a:latin typeface="Arial Black" panose="020B0A04020102020204" pitchFamily="34" charset="0"/>
            </a:endParaRPr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342A24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Balance roughage and concentrate: use concentrates to correct specific deficiencies, not replace roughage</a:t>
            </a:r>
            <a:endParaRPr lang="en-US" sz="1400" dirty="0">
              <a:latin typeface="Arial Black" panose="020B0A04020102020204" pitchFamily="34" charset="0"/>
            </a:endParaRPr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342A24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Mineral supplementation: salt licks and bone meal prevent deficiencies common with dry-season roughage</a:t>
            </a:r>
            <a:endParaRPr lang="en-US" sz="1400" dirty="0">
              <a:latin typeface="Arial Black" panose="020B0A04020102020204" pitchFamily="34" charset="0"/>
            </a:endParaRPr>
          </a:p>
        </p:txBody>
      </p:sp>
      <p:sp>
        <p:nvSpPr>
          <p:cNvPr id="8" name="Shape 5"/>
          <p:cNvSpPr/>
          <p:nvPr/>
        </p:nvSpPr>
        <p:spPr>
          <a:xfrm>
            <a:off x="6675120" y="1691640"/>
            <a:ext cx="4937760" cy="4480560"/>
          </a:xfrm>
          <a:prstGeom prst="roundRect">
            <a:avLst>
              <a:gd name="adj" fmla="val 1633"/>
            </a:avLst>
          </a:prstGeom>
          <a:solidFill>
            <a:srgbClr val="B85042"/>
          </a:solidFill>
          <a:ln/>
        </p:spPr>
      </p:sp>
      <p:sp>
        <p:nvSpPr>
          <p:cNvPr id="9" name="Shape 6"/>
          <p:cNvSpPr/>
          <p:nvPr/>
        </p:nvSpPr>
        <p:spPr>
          <a:xfrm>
            <a:off x="8732520" y="1920240"/>
            <a:ext cx="640080" cy="640080"/>
          </a:xfrm>
          <a:prstGeom prst="ellipse">
            <a:avLst/>
          </a:prstGeom>
          <a:solidFill>
            <a:srgbClr val="8C3B30"/>
          </a:solidFill>
          <a:ln/>
        </p:spPr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98941" y="2086661"/>
            <a:ext cx="307238" cy="307238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6903720" y="2697480"/>
            <a:ext cx="44805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Daily Water Needs</a:t>
            </a:r>
            <a:endParaRPr lang="en-US" sz="1600" dirty="0">
              <a:latin typeface="Arial Black" panose="020B0A04020102020204" pitchFamily="34" charset="0"/>
            </a:endParaRPr>
          </a:p>
        </p:txBody>
      </p:sp>
      <p:sp>
        <p:nvSpPr>
          <p:cNvPr id="12" name="Text 8"/>
          <p:cNvSpPr/>
          <p:nvPr/>
        </p:nvSpPr>
        <p:spPr>
          <a:xfrm>
            <a:off x="6903720" y="3200400"/>
            <a:ext cx="4480560" cy="2651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spcAft>
                <a:spcPts val="1400"/>
              </a:spcAft>
              <a:buNone/>
            </a:pPr>
            <a:r>
              <a:rPr lang="en-US" sz="1400" dirty="0">
                <a:solidFill>
                  <a:srgbClr val="E7E8D1"/>
                </a:solidFill>
                <a:latin typeface="Arial Black" panose="020B0A04020102020204" pitchFamily="34" charset="0"/>
                <a:ea typeface="Calibri" pitchFamily="34" charset="-122"/>
                <a:cs typeface="Times New Roman" panose="02020603050405020304" pitchFamily="18" charset="0"/>
              </a:rPr>
              <a:t>Cattle:  30–60 L/day</a:t>
            </a:r>
            <a:endParaRPr lang="en-US" sz="1400" dirty="0">
              <a:latin typeface="Arial Black" panose="020B0A04020102020204" pitchFamily="34" charset="0"/>
              <a:cs typeface="Times New Roman" panose="02020603050405020304" pitchFamily="18" charset="0"/>
            </a:endParaRPr>
          </a:p>
          <a:p>
            <a:pPr marL="0" indent="0" algn="ctr">
              <a:spcAft>
                <a:spcPts val="1400"/>
              </a:spcAft>
              <a:buNone/>
            </a:pPr>
            <a:r>
              <a:rPr lang="en-US" sz="1400" dirty="0">
                <a:solidFill>
                  <a:srgbClr val="E7E8D1"/>
                </a:solidFill>
                <a:latin typeface="Arial Black" panose="020B0A04020102020204" pitchFamily="34" charset="0"/>
                <a:ea typeface="Calibri" pitchFamily="34" charset="-122"/>
                <a:cs typeface="Times New Roman" panose="02020603050405020304" pitchFamily="18" charset="0"/>
              </a:rPr>
              <a:t>Sheep &amp; Goats:  2–6 L/day</a:t>
            </a:r>
            <a:endParaRPr lang="en-US" sz="1400" dirty="0">
              <a:latin typeface="Arial Black" panose="020B0A04020102020204" pitchFamily="34" charset="0"/>
              <a:cs typeface="Times New Roman" panose="02020603050405020304" pitchFamily="18" charset="0"/>
            </a:endParaRPr>
          </a:p>
          <a:p>
            <a:pPr marL="0" indent="0" algn="ctr">
              <a:spcAft>
                <a:spcPts val="1400"/>
              </a:spcAft>
              <a:buNone/>
            </a:pPr>
            <a:r>
              <a:rPr lang="en-US" sz="1400" dirty="0">
                <a:solidFill>
                  <a:srgbClr val="E7E8D1"/>
                </a:solidFill>
                <a:latin typeface="Arial Black" panose="020B0A04020102020204" pitchFamily="34" charset="0"/>
                <a:ea typeface="Calibri" pitchFamily="34" charset="-122"/>
                <a:cs typeface="Times New Roman" panose="02020603050405020304" pitchFamily="18" charset="0"/>
              </a:rPr>
              <a:t>Under heat stress: +50–100% increase in requirement</a:t>
            </a:r>
            <a:endParaRPr lang="en-US" sz="1400" dirty="0"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Text 10"/>
          <p:cNvSpPr/>
          <p:nvPr/>
        </p:nvSpPr>
        <p:spPr>
          <a:xfrm>
            <a:off x="11247120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A7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1064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chemeClr val="bg1"/>
                </a:solidFill>
                <a:latin typeface="Arial Black" panose="020B0A04020102020204" pitchFamily="34" charset="0"/>
                <a:ea typeface="Cambria" pitchFamily="34" charset="-122"/>
                <a:cs typeface="Cambria" pitchFamily="34" charset="-120"/>
              </a:rPr>
              <a:t>Water Conservation, Harvesting, and Reducing Waste</a:t>
            </a:r>
            <a:endParaRPr lang="en-US" sz="2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640080" y="1737360"/>
            <a:ext cx="5440680" cy="2148840"/>
          </a:xfrm>
          <a:prstGeom prst="roundRect">
            <a:avLst>
              <a:gd name="adj" fmla="val 2553"/>
            </a:avLst>
          </a:prstGeom>
          <a:solidFill>
            <a:srgbClr val="FFFFFF"/>
          </a:solidFill>
          <a:ln/>
          <a:effectLst>
            <a:outerShdw blurRad="63500" dist="2540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822960" y="2423160"/>
            <a:ext cx="502920" cy="502920"/>
          </a:xfrm>
          <a:prstGeom prst="ellipse">
            <a:avLst/>
          </a:prstGeom>
          <a:solidFill>
            <a:srgbClr val="E7E8D1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3719" y="2553919"/>
            <a:ext cx="241402" cy="241402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508760" y="1847088"/>
            <a:ext cx="4389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8C3B30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Rainwater harvesting</a:t>
            </a:r>
            <a:endParaRPr lang="en-US" sz="1400" dirty="0">
              <a:latin typeface="Arial Black" panose="020B0A04020102020204" pitchFamily="34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1508760" y="2212848"/>
            <a:ext cx="4389120" cy="1600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42A24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Hafirs, check dams, and contour bunds extend dry-season water by 2–4 months</a:t>
            </a:r>
            <a:endParaRPr lang="en-US" sz="1200" dirty="0">
              <a:latin typeface="Arial Black" panose="020B0A04020102020204" pitchFamily="34" charset="0"/>
            </a:endParaRPr>
          </a:p>
        </p:txBody>
      </p:sp>
      <p:sp>
        <p:nvSpPr>
          <p:cNvPr id="8" name="Shape 5"/>
          <p:cNvSpPr/>
          <p:nvPr/>
        </p:nvSpPr>
        <p:spPr>
          <a:xfrm>
            <a:off x="6355080" y="1737360"/>
            <a:ext cx="5440680" cy="2148840"/>
          </a:xfrm>
          <a:prstGeom prst="roundRect">
            <a:avLst>
              <a:gd name="adj" fmla="val 2553"/>
            </a:avLst>
          </a:prstGeom>
          <a:solidFill>
            <a:srgbClr val="FFFFFF"/>
          </a:solidFill>
          <a:ln/>
          <a:effectLst>
            <a:outerShdw blurRad="63500" dist="2540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6537960" y="2423160"/>
            <a:ext cx="502920" cy="502920"/>
          </a:xfrm>
          <a:prstGeom prst="ellipse">
            <a:avLst/>
          </a:prstGeom>
          <a:solidFill>
            <a:srgbClr val="E7E8D1"/>
          </a:solidFill>
          <a:ln/>
        </p:spPr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8719" y="2553919"/>
            <a:ext cx="241402" cy="241402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7223760" y="1847088"/>
            <a:ext cx="4389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8C3B30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Boreholes &amp; wells</a:t>
            </a:r>
            <a:endParaRPr lang="en-US" sz="1400" dirty="0">
              <a:latin typeface="Arial Black" panose="020B0A04020102020204" pitchFamily="34" charset="0"/>
            </a:endParaRPr>
          </a:p>
        </p:txBody>
      </p:sp>
      <p:sp>
        <p:nvSpPr>
          <p:cNvPr id="12" name="Text 8"/>
          <p:cNvSpPr/>
          <p:nvPr/>
        </p:nvSpPr>
        <p:spPr>
          <a:xfrm>
            <a:off x="7223760" y="2212848"/>
            <a:ext cx="4389120" cy="1600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42A24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Solar-powered pumps provide reliable, low-cost dry-season water supply</a:t>
            </a:r>
            <a:endParaRPr lang="en-US" sz="1200" dirty="0">
              <a:latin typeface="Arial Black" panose="020B0A04020102020204" pitchFamily="34" charset="0"/>
            </a:endParaRPr>
          </a:p>
        </p:txBody>
      </p:sp>
      <p:sp>
        <p:nvSpPr>
          <p:cNvPr id="13" name="Shape 9"/>
          <p:cNvSpPr/>
          <p:nvPr/>
        </p:nvSpPr>
        <p:spPr>
          <a:xfrm>
            <a:off x="640080" y="4160520"/>
            <a:ext cx="5440680" cy="2148840"/>
          </a:xfrm>
          <a:prstGeom prst="roundRect">
            <a:avLst>
              <a:gd name="adj" fmla="val 2553"/>
            </a:avLst>
          </a:prstGeom>
          <a:solidFill>
            <a:srgbClr val="FFFFFF"/>
          </a:solidFill>
          <a:ln/>
          <a:effectLst>
            <a:outerShdw blurRad="63500" dist="2540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4" name="Shape 10"/>
          <p:cNvSpPr/>
          <p:nvPr/>
        </p:nvSpPr>
        <p:spPr>
          <a:xfrm>
            <a:off x="822960" y="4846320"/>
            <a:ext cx="502920" cy="502920"/>
          </a:xfrm>
          <a:prstGeom prst="ellipse">
            <a:avLst/>
          </a:prstGeom>
          <a:solidFill>
            <a:srgbClr val="E7E8D1"/>
          </a:solidFill>
          <a:ln/>
        </p:spPr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3719" y="4977079"/>
            <a:ext cx="241402" cy="241402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1508760" y="4270248"/>
            <a:ext cx="4389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8C3B30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Storage tanks</a:t>
            </a:r>
            <a:endParaRPr lang="en-US" sz="1350" dirty="0">
              <a:latin typeface="Arial Black" panose="020B0A04020102020204" pitchFamily="34" charset="0"/>
            </a:endParaRPr>
          </a:p>
        </p:txBody>
      </p:sp>
      <p:sp>
        <p:nvSpPr>
          <p:cNvPr id="17" name="Text 12"/>
          <p:cNvSpPr/>
          <p:nvPr/>
        </p:nvSpPr>
        <p:spPr>
          <a:xfrm>
            <a:off x="1508760" y="4636008"/>
            <a:ext cx="4389120" cy="1600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42A24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Covered tanks near the homestead reduce travel distance and heat stress</a:t>
            </a:r>
            <a:endParaRPr lang="en-US" sz="1200" dirty="0">
              <a:latin typeface="Arial Black" panose="020B0A04020102020204" pitchFamily="34" charset="0"/>
            </a:endParaRPr>
          </a:p>
        </p:txBody>
      </p:sp>
      <p:sp>
        <p:nvSpPr>
          <p:cNvPr id="18" name="Shape 13"/>
          <p:cNvSpPr/>
          <p:nvPr/>
        </p:nvSpPr>
        <p:spPr>
          <a:xfrm>
            <a:off x="6355080" y="4160520"/>
            <a:ext cx="5440680" cy="2148840"/>
          </a:xfrm>
          <a:prstGeom prst="roundRect">
            <a:avLst>
              <a:gd name="adj" fmla="val 2553"/>
            </a:avLst>
          </a:prstGeom>
          <a:solidFill>
            <a:srgbClr val="FFFFFF"/>
          </a:solidFill>
          <a:ln/>
          <a:effectLst>
            <a:outerShdw blurRad="63500" dist="2540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9" name="Shape 14"/>
          <p:cNvSpPr/>
          <p:nvPr/>
        </p:nvSpPr>
        <p:spPr>
          <a:xfrm>
            <a:off x="6537960" y="4846320"/>
            <a:ext cx="502920" cy="502920"/>
          </a:xfrm>
          <a:prstGeom prst="ellipse">
            <a:avLst/>
          </a:prstGeom>
          <a:solidFill>
            <a:srgbClr val="E7E8D1"/>
          </a:solidFill>
          <a:ln/>
        </p:spPr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68719" y="4977079"/>
            <a:ext cx="241402" cy="241402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7223760" y="4270248"/>
            <a:ext cx="4389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8C3B30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Trough design &amp; placement</a:t>
            </a:r>
            <a:endParaRPr lang="en-US" sz="1400" dirty="0">
              <a:latin typeface="Arial Black" panose="020B0A04020102020204" pitchFamily="34" charset="0"/>
            </a:endParaRPr>
          </a:p>
        </p:txBody>
      </p:sp>
      <p:sp>
        <p:nvSpPr>
          <p:cNvPr id="22" name="Text 16"/>
          <p:cNvSpPr/>
          <p:nvPr/>
        </p:nvSpPr>
        <p:spPr>
          <a:xfrm>
            <a:off x="7223760" y="4636008"/>
            <a:ext cx="4389120" cy="1600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42A24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Well-designed troughs and points within 3–5 km of grazing areas reduce waste and overgrazing</a:t>
            </a:r>
            <a:endParaRPr lang="en-US" sz="1200" dirty="0">
              <a:latin typeface="Arial Black" panose="020B0A04020102020204" pitchFamily="34" charset="0"/>
            </a:endParaRPr>
          </a:p>
        </p:txBody>
      </p:sp>
      <p:sp>
        <p:nvSpPr>
          <p:cNvPr id="24" name="Text 18"/>
          <p:cNvSpPr/>
          <p:nvPr/>
        </p:nvSpPr>
        <p:spPr>
          <a:xfrm>
            <a:off x="11247120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A7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18941"/>
            <a:ext cx="5143500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5503" y="-218941"/>
            <a:ext cx="3973642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9145" y="-218941"/>
            <a:ext cx="4232855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614680" y="6565942"/>
            <a:ext cx="777025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Arial Black" panose="020B0A04020102020204" pitchFamily="34" charset="0"/>
                <a:ea typeface="Cambria" pitchFamily="34" charset="-122"/>
                <a:cs typeface="Cambria" pitchFamily="34" charset="-120"/>
              </a:rPr>
              <a:t>Water Conservation, Harvesting, and Reducing Waste</a:t>
            </a:r>
            <a:endParaRPr lang="en-US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8091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1064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Feed and Water Strategy Matrix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548640" y="941832"/>
            <a:ext cx="110642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dirty="0" smtClean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Table— </a:t>
            </a:r>
            <a:r>
              <a:rPr lang="en-US" sz="145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Strategies matched to specific climate challenges</a:t>
            </a:r>
            <a:endParaRPr lang="en-US" sz="1450" dirty="0">
              <a:solidFill>
                <a:schemeClr val="bg1"/>
              </a:solidFill>
            </a:endParaRPr>
          </a:p>
        </p:txBody>
      </p:sp>
      <p:graphicFrame>
        <p:nvGraphicFramePr>
          <p:cNvPr id="2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9317994"/>
              </p:ext>
            </p:extLst>
          </p:nvPr>
        </p:nvGraphicFramePr>
        <p:xfrm>
          <a:off x="309093" y="1828798"/>
          <a:ext cx="11212347" cy="3554570"/>
        </p:xfrm>
        <a:graphic>
          <a:graphicData uri="http://schemas.openxmlformats.org/drawingml/2006/table">
            <a:tbl>
              <a:tblPr/>
              <a:tblGrid>
                <a:gridCol w="3203528"/>
                <a:gridCol w="4239963"/>
                <a:gridCol w="3768856"/>
              </a:tblGrid>
              <a:tr h="71091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ea typeface="Calibri" pitchFamily="34" charset="-122"/>
                          <a:cs typeface="Calibri" pitchFamily="34" charset="-120"/>
                        </a:rPr>
                        <a:t>Challenge</a:t>
                      </a:r>
                      <a:endParaRPr lang="en-US" sz="1400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504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ea typeface="Calibri" pitchFamily="34" charset="-122"/>
                          <a:cs typeface="Calibri" pitchFamily="34" charset="-120"/>
                        </a:rPr>
                        <a:t>Feed Strategy</a:t>
                      </a:r>
                      <a:endParaRPr lang="en-US" sz="1400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504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ea typeface="Calibri" pitchFamily="34" charset="-122"/>
                          <a:cs typeface="Calibri" pitchFamily="34" charset="-120"/>
                        </a:rPr>
                        <a:t>Water Strategy</a:t>
                      </a:r>
                      <a:endParaRPr lang="en-US" sz="1400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5042"/>
                    </a:solidFill>
                  </a:tcPr>
                </a:tc>
              </a:tr>
              <a:tr h="71091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ea typeface="Calibri" pitchFamily="34" charset="-122"/>
                          <a:cs typeface="Calibri" pitchFamily="34" charset="-120"/>
                        </a:rPr>
                        <a:t>Short dry season (3–4 mo.)</a:t>
                      </a:r>
                      <a:endParaRPr lang="en-US" sz="1400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ea typeface="Calibri" pitchFamily="34" charset="-122"/>
                          <a:cs typeface="Calibri" pitchFamily="34" charset="-120"/>
                        </a:rPr>
                        <a:t>Hay reserves from crop residues; browse grazing</a:t>
                      </a:r>
                      <a:endParaRPr lang="en-US" sz="1400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ea typeface="Calibri" pitchFamily="34" charset="-122"/>
                          <a:cs typeface="Calibri" pitchFamily="34" charset="-120"/>
                        </a:rPr>
                        <a:t>Hafir dams; water troughs</a:t>
                      </a:r>
                      <a:endParaRPr lang="en-US" sz="1400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091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ea typeface="Calibri" pitchFamily="34" charset="-122"/>
                          <a:cs typeface="Calibri" pitchFamily="34" charset="-120"/>
                        </a:rPr>
                        <a:t>Prolonged drought (&gt;6 mo.)</a:t>
                      </a:r>
                      <a:endParaRPr lang="en-US" sz="1400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ea typeface="Calibri" pitchFamily="34" charset="-122"/>
                          <a:cs typeface="Calibri" pitchFamily="34" charset="-120"/>
                        </a:rPr>
                        <a:t>Silage + agro-industrial by-products; destocking</a:t>
                      </a:r>
                      <a:endParaRPr lang="en-US" sz="1400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ea typeface="Calibri" pitchFamily="34" charset="-122"/>
                          <a:cs typeface="Calibri" pitchFamily="34" charset="-120"/>
                        </a:rPr>
                        <a:t>Borehole with solar pump; water trucking</a:t>
                      </a:r>
                      <a:endParaRPr lang="en-US" sz="1400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091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ea typeface="Calibri" pitchFamily="34" charset="-122"/>
                          <a:cs typeface="Calibri" pitchFamily="34" charset="-120"/>
                        </a:rPr>
                        <a:t>Heat stress</a:t>
                      </a:r>
                      <a:endParaRPr lang="en-US" sz="1400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ea typeface="Calibri" pitchFamily="34" charset="-122"/>
                          <a:cs typeface="Calibri" pitchFamily="34" charset="-120"/>
                        </a:rPr>
                        <a:t>High-quality early-morning feeding; Moringa supplement</a:t>
                      </a:r>
                      <a:endParaRPr lang="en-US" sz="1400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ea typeface="Calibri" pitchFamily="34" charset="-122"/>
                          <a:cs typeface="Calibri" pitchFamily="34" charset="-120"/>
                        </a:rPr>
                        <a:t>Shade structures; cool fresh water twice daily</a:t>
                      </a:r>
                      <a:endParaRPr lang="en-US" sz="1400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091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ea typeface="Calibri" pitchFamily="34" charset="-122"/>
                          <a:cs typeface="Calibri" pitchFamily="34" charset="-120"/>
                        </a:rPr>
                        <a:t>Flooding / waterlogging</a:t>
                      </a:r>
                      <a:endParaRPr lang="en-US" sz="1400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ea typeface="Calibri" pitchFamily="34" charset="-122"/>
                          <a:cs typeface="Calibri" pitchFamily="34" charset="-120"/>
                        </a:rPr>
                        <a:t>Elevated feed stores; mould-prevention</a:t>
                      </a:r>
                      <a:endParaRPr lang="en-US" sz="1400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ea typeface="Calibri" pitchFamily="34" charset="-122"/>
                          <a:cs typeface="Calibri" pitchFamily="34" charset="-120"/>
                        </a:rPr>
                        <a:t>Elevated water points; covered storage tanks</a:t>
                      </a:r>
                      <a:endParaRPr lang="en-US" sz="1400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11247120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A7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376452" y="5353878"/>
            <a:ext cx="3613868" cy="3332922"/>
          </a:xfrm>
          <a:prstGeom prst="ellipse">
            <a:avLst/>
          </a:prstGeom>
          <a:solidFill>
            <a:srgbClr val="8C3B30"/>
          </a:solidFill>
          <a:ln/>
        </p:spPr>
      </p:sp>
      <p:sp>
        <p:nvSpPr>
          <p:cNvPr id="3" name="Shape 1"/>
          <p:cNvSpPr/>
          <p:nvPr/>
        </p:nvSpPr>
        <p:spPr>
          <a:xfrm>
            <a:off x="-1645920" y="-1828800"/>
            <a:ext cx="3840480" cy="3840480"/>
          </a:xfrm>
          <a:prstGeom prst="ellipse">
            <a:avLst/>
          </a:prstGeom>
          <a:solidFill>
            <a:srgbClr val="8C3B30"/>
          </a:solidFill>
          <a:ln/>
        </p:spPr>
      </p:sp>
      <p:sp>
        <p:nvSpPr>
          <p:cNvPr id="4" name="Shape 2"/>
          <p:cNvSpPr/>
          <p:nvPr/>
        </p:nvSpPr>
        <p:spPr>
          <a:xfrm>
            <a:off x="822960" y="777240"/>
            <a:ext cx="868680" cy="868680"/>
          </a:xfrm>
          <a:prstGeom prst="ellipse">
            <a:avLst/>
          </a:prstGeom>
          <a:solidFill>
            <a:srgbClr val="8FA895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8817" y="1003097"/>
            <a:ext cx="416966" cy="416966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822960" y="196596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kern="0" spc="300" dirty="0">
                <a:solidFill>
                  <a:srgbClr val="E7E8D1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UNIT 4</a:t>
            </a:r>
            <a:endParaRPr lang="en-US" sz="1600" dirty="0">
              <a:latin typeface="Arial Black" panose="020B0A04020102020204" pitchFamily="34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822960" y="2423160"/>
            <a:ext cx="100584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000" b="1" dirty="0" smtClean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Environmental</a:t>
            </a:r>
            <a:r>
              <a:rPr lang="en-US" sz="4000" dirty="0"/>
              <a:t> </a:t>
            </a:r>
            <a:r>
              <a:rPr lang="en-US" sz="4000" b="1" dirty="0" smtClean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Stewardship</a:t>
            </a:r>
            <a:endParaRPr lang="en-US" sz="4000" dirty="0"/>
          </a:p>
        </p:txBody>
      </p:sp>
      <p:sp>
        <p:nvSpPr>
          <p:cNvPr id="8" name="Shape 5"/>
          <p:cNvSpPr/>
          <p:nvPr/>
        </p:nvSpPr>
        <p:spPr>
          <a:xfrm>
            <a:off x="822959" y="3503212"/>
            <a:ext cx="6412727" cy="45720"/>
          </a:xfrm>
          <a:prstGeom prst="rect">
            <a:avLst/>
          </a:prstGeom>
          <a:solidFill>
            <a:srgbClr val="8FA895"/>
          </a:solidFill>
          <a:ln/>
        </p:spPr>
      </p:sp>
      <p:sp>
        <p:nvSpPr>
          <p:cNvPr id="9" name="Text 6"/>
          <p:cNvSpPr/>
          <p:nvPr/>
        </p:nvSpPr>
        <p:spPr>
          <a:xfrm>
            <a:off x="822960" y="4023360"/>
            <a:ext cx="100584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E7E8D1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Responsible resource management for long-term ecological and economic sustainability</a:t>
            </a:r>
            <a:endParaRPr lang="en-US" sz="1600" dirty="0">
              <a:latin typeface="Arial Black" panose="020B0A040201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6053069" cy="500988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6254" y="-1"/>
            <a:ext cx="5945746" cy="500988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12901"/>
            <a:ext cx="12192000" cy="3691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375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1064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Livestock and Greenhouse Gas Emissions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548640" y="941832"/>
            <a:ext cx="110642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responsibility, and an opportunity for improved efficiency</a:t>
            </a:r>
            <a:endParaRPr lang="en-US" sz="1450" dirty="0">
              <a:solidFill>
                <a:schemeClr val="bg1"/>
              </a:solidFill>
            </a:endParaRPr>
          </a:p>
        </p:txBody>
      </p:sp>
      <p:graphicFrame>
        <p:nvGraphicFramePr>
          <p:cNvPr id="4" name="Chart 0"/>
          <p:cNvGraphicFramePr/>
          <p:nvPr>
            <p:extLst>
              <p:ext uri="{D42A27DB-BD31-4B8C-83A1-F6EECF244321}">
                <p14:modId xmlns:p14="http://schemas.microsoft.com/office/powerpoint/2010/main" val="4080338381"/>
              </p:ext>
            </p:extLst>
          </p:nvPr>
        </p:nvGraphicFramePr>
        <p:xfrm>
          <a:off x="640080" y="1783080"/>
          <a:ext cx="5120640" cy="4206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 2"/>
          <p:cNvSpPr/>
          <p:nvPr/>
        </p:nvSpPr>
        <p:spPr>
          <a:xfrm>
            <a:off x="6035040" y="1920240"/>
            <a:ext cx="5486400" cy="3931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chemeClr val="bg1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Livestock systems account for approximately 14.5% of all anthropogenic greenhouse gas emissions globally (FAO).</a:t>
            </a:r>
            <a:endParaRPr lang="en-US" sz="14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chemeClr val="bg1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A single cow produces approximately 70–120 kg of methane per year — a gas ~28× more warming than CO₂ over 100 years.</a:t>
            </a:r>
            <a:endParaRPr lang="en-US" sz="14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chemeClr val="bg1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The goal is not to eliminate livestock, but to improve environmental efficiency: more protein per unit of emissions, land, and water.</a:t>
            </a:r>
            <a:endParaRPr lang="en-US" sz="14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11247120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A7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1064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Reducing Emissions and Managing Manure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3" name="Shape 1"/>
          <p:cNvSpPr/>
          <p:nvPr/>
        </p:nvSpPr>
        <p:spPr>
          <a:xfrm>
            <a:off x="548640" y="1691640"/>
            <a:ext cx="5394960" cy="4480560"/>
          </a:xfrm>
          <a:prstGeom prst="roundRect">
            <a:avLst>
              <a:gd name="adj" fmla="val 1633"/>
            </a:avLst>
          </a:prstGeom>
          <a:solidFill>
            <a:srgbClr val="FFFFFF"/>
          </a:solidFill>
          <a:ln/>
          <a:effectLst>
            <a:outerShdw blurRad="76200" dist="2540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822960" y="1920240"/>
            <a:ext cx="548640" cy="548640"/>
          </a:xfrm>
          <a:prstGeom prst="ellipse">
            <a:avLst/>
          </a:prstGeom>
          <a:solidFill>
            <a:srgbClr val="E7E8D1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5606" y="2062886"/>
            <a:ext cx="263347" cy="263347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868680" y="2606040"/>
            <a:ext cx="4937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8C3B30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Enteric Methane Reduction</a:t>
            </a:r>
            <a:endParaRPr lang="en-US" sz="1600" dirty="0">
              <a:latin typeface="Arial Black" panose="020B0A04020102020204" pitchFamily="34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868680" y="3017520"/>
            <a:ext cx="4937760" cy="3017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342A24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Improved feed quality: more digestible feed reduces methane per kg of product</a:t>
            </a:r>
            <a:endParaRPr lang="en-US" sz="1400" dirty="0">
              <a:latin typeface="Arial Black" panose="020B0A04020102020204" pitchFamily="34" charset="0"/>
            </a:endParaRPr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342A24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Reduce unproductive animals: culling non-productive stock lowers the herd's methane footprint</a:t>
            </a:r>
            <a:endParaRPr lang="en-US" sz="1400" dirty="0">
              <a:latin typeface="Arial Black" panose="020B0A04020102020204" pitchFamily="34" charset="0"/>
            </a:endParaRPr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342A24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Improved breeds: high-producing animals emit less methane per unit of output</a:t>
            </a:r>
            <a:endParaRPr lang="en-US" sz="1400" dirty="0">
              <a:latin typeface="Arial Black" panose="020B0A04020102020204" pitchFamily="34" charset="0"/>
            </a:endParaRPr>
          </a:p>
        </p:txBody>
      </p:sp>
      <p:sp>
        <p:nvSpPr>
          <p:cNvPr id="8" name="Shape 5"/>
          <p:cNvSpPr/>
          <p:nvPr/>
        </p:nvSpPr>
        <p:spPr>
          <a:xfrm>
            <a:off x="6172200" y="1691640"/>
            <a:ext cx="5440680" cy="4480560"/>
          </a:xfrm>
          <a:prstGeom prst="roundRect">
            <a:avLst>
              <a:gd name="adj" fmla="val 1633"/>
            </a:avLst>
          </a:prstGeom>
          <a:solidFill>
            <a:srgbClr val="FFFFFF"/>
          </a:solidFill>
          <a:ln/>
          <a:effectLst>
            <a:outerShdw blurRad="76200" dist="2540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6446520" y="1920240"/>
            <a:ext cx="548640" cy="548640"/>
          </a:xfrm>
          <a:prstGeom prst="ellipse">
            <a:avLst/>
          </a:prstGeom>
          <a:solidFill>
            <a:srgbClr val="E7E8D1"/>
          </a:solidFill>
          <a:ln/>
        </p:spPr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9166" y="2062886"/>
            <a:ext cx="263347" cy="263347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6492240" y="2606040"/>
            <a:ext cx="4937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8C3B30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Manure Management</a:t>
            </a:r>
            <a:endParaRPr lang="en-US" sz="1600" dirty="0">
              <a:latin typeface="Arial Black" panose="020B0A04020102020204" pitchFamily="34" charset="0"/>
            </a:endParaRPr>
          </a:p>
        </p:txBody>
      </p:sp>
      <p:sp>
        <p:nvSpPr>
          <p:cNvPr id="12" name="Text 8"/>
          <p:cNvSpPr/>
          <p:nvPr/>
        </p:nvSpPr>
        <p:spPr>
          <a:xfrm>
            <a:off x="6492240" y="3017520"/>
            <a:ext cx="4937760" cy="3017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342A24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Composting: manure + crop residues → stable, pathogen-free fertiliser that sequesters carbon</a:t>
            </a:r>
            <a:endParaRPr lang="en-US" sz="1400" dirty="0">
              <a:latin typeface="Arial Black" panose="020B0A04020102020204" pitchFamily="34" charset="0"/>
            </a:endParaRPr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342A24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Biogas production: small digesters convert manure into clean cooking gas plus nutrient-rich slurry</a:t>
            </a:r>
            <a:endParaRPr lang="en-US" sz="1400" dirty="0">
              <a:latin typeface="Arial Black" panose="020B0A04020102020204" pitchFamily="34" charset="0"/>
            </a:endParaRPr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400" dirty="0">
                <a:solidFill>
                  <a:srgbClr val="342A24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Direct application: improves soil organic matter and reduces synthetic fertiliser costs</a:t>
            </a:r>
            <a:endParaRPr lang="en-US" sz="1400" dirty="0">
              <a:latin typeface="Arial Black" panose="020B0A04020102020204" pitchFamily="34" charset="0"/>
            </a:endParaRPr>
          </a:p>
        </p:txBody>
      </p:sp>
      <p:sp>
        <p:nvSpPr>
          <p:cNvPr id="14" name="Text 10"/>
          <p:cNvSpPr/>
          <p:nvPr/>
        </p:nvSpPr>
        <p:spPr>
          <a:xfrm>
            <a:off x="11247120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A7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1064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Soil, Land and Water Conservation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3" name="Shape 1"/>
          <p:cNvSpPr/>
          <p:nvPr/>
        </p:nvSpPr>
        <p:spPr>
          <a:xfrm>
            <a:off x="640080" y="1737360"/>
            <a:ext cx="5440680" cy="2148840"/>
          </a:xfrm>
          <a:prstGeom prst="roundRect">
            <a:avLst>
              <a:gd name="adj" fmla="val 2553"/>
            </a:avLst>
          </a:prstGeom>
          <a:solidFill>
            <a:srgbClr val="FFFFFF"/>
          </a:solidFill>
          <a:ln/>
          <a:effectLst>
            <a:outerShdw blurRad="63500" dist="2540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822960" y="2423160"/>
            <a:ext cx="502920" cy="502920"/>
          </a:xfrm>
          <a:prstGeom prst="ellipse">
            <a:avLst/>
          </a:prstGeom>
          <a:solidFill>
            <a:srgbClr val="E7E8D1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3719" y="2553919"/>
            <a:ext cx="241402" cy="241402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508760" y="1847088"/>
            <a:ext cx="4389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8C3B30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Contour farming &amp; bunding</a:t>
            </a:r>
            <a:endParaRPr lang="en-US" sz="1600" dirty="0">
              <a:latin typeface="Arial Black" panose="020B0A04020102020204" pitchFamily="34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1508760" y="2212848"/>
            <a:ext cx="4389120" cy="1600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42A24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Low earth banks along slopes slow runoff and reduce erosion</a:t>
            </a:r>
            <a:endParaRPr lang="en-US" sz="1200" dirty="0">
              <a:latin typeface="Arial Black" panose="020B0A04020102020204" pitchFamily="34" charset="0"/>
            </a:endParaRPr>
          </a:p>
        </p:txBody>
      </p:sp>
      <p:sp>
        <p:nvSpPr>
          <p:cNvPr id="8" name="Shape 5"/>
          <p:cNvSpPr/>
          <p:nvPr/>
        </p:nvSpPr>
        <p:spPr>
          <a:xfrm>
            <a:off x="6355080" y="1737360"/>
            <a:ext cx="5440680" cy="2148840"/>
          </a:xfrm>
          <a:prstGeom prst="roundRect">
            <a:avLst>
              <a:gd name="adj" fmla="val 2553"/>
            </a:avLst>
          </a:prstGeom>
          <a:solidFill>
            <a:srgbClr val="FFFFFF"/>
          </a:solidFill>
          <a:ln/>
          <a:effectLst>
            <a:outerShdw blurRad="63500" dist="2540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6537960" y="2423160"/>
            <a:ext cx="502920" cy="502920"/>
          </a:xfrm>
          <a:prstGeom prst="ellipse">
            <a:avLst/>
          </a:prstGeom>
          <a:solidFill>
            <a:srgbClr val="E7E8D1"/>
          </a:solidFill>
          <a:ln/>
        </p:spPr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8719" y="2553919"/>
            <a:ext cx="241402" cy="241402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7223760" y="1847088"/>
            <a:ext cx="4389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8C3B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Minimum tillage</a:t>
            </a:r>
            <a:endParaRPr lang="en-US" sz="1350" dirty="0"/>
          </a:p>
        </p:txBody>
      </p:sp>
      <p:sp>
        <p:nvSpPr>
          <p:cNvPr id="12" name="Text 8"/>
          <p:cNvSpPr/>
          <p:nvPr/>
        </p:nvSpPr>
        <p:spPr>
          <a:xfrm>
            <a:off x="7223760" y="2212848"/>
            <a:ext cx="4389120" cy="1600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42A24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Preserves soil structure and organic carbon in crop-residue areas</a:t>
            </a:r>
            <a:endParaRPr lang="en-US" sz="1200" dirty="0">
              <a:latin typeface="Arial Black" panose="020B0A04020102020204" pitchFamily="34" charset="0"/>
            </a:endParaRPr>
          </a:p>
        </p:txBody>
      </p:sp>
      <p:sp>
        <p:nvSpPr>
          <p:cNvPr id="13" name="Shape 9"/>
          <p:cNvSpPr/>
          <p:nvPr/>
        </p:nvSpPr>
        <p:spPr>
          <a:xfrm>
            <a:off x="640080" y="4160520"/>
            <a:ext cx="5440680" cy="2148840"/>
          </a:xfrm>
          <a:prstGeom prst="roundRect">
            <a:avLst>
              <a:gd name="adj" fmla="val 2553"/>
            </a:avLst>
          </a:prstGeom>
          <a:solidFill>
            <a:srgbClr val="FFFFFF"/>
          </a:solidFill>
          <a:ln/>
          <a:effectLst>
            <a:outerShdw blurRad="63500" dist="2540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4" name="Shape 10"/>
          <p:cNvSpPr/>
          <p:nvPr/>
        </p:nvSpPr>
        <p:spPr>
          <a:xfrm>
            <a:off x="822960" y="4846320"/>
            <a:ext cx="502920" cy="502920"/>
          </a:xfrm>
          <a:prstGeom prst="ellipse">
            <a:avLst/>
          </a:prstGeom>
          <a:solidFill>
            <a:srgbClr val="E7E8D1"/>
          </a:solidFill>
          <a:ln/>
        </p:spPr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3719" y="4977079"/>
            <a:ext cx="241402" cy="241402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1508760" y="4270248"/>
            <a:ext cx="4389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8C3B30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Shelter belts &amp; windbreaks</a:t>
            </a:r>
            <a:endParaRPr lang="en-US" sz="1400" dirty="0">
              <a:latin typeface="Arial Black" panose="020B0A04020102020204" pitchFamily="34" charset="0"/>
            </a:endParaRPr>
          </a:p>
        </p:txBody>
      </p:sp>
      <p:sp>
        <p:nvSpPr>
          <p:cNvPr id="17" name="Text 12"/>
          <p:cNvSpPr/>
          <p:nvPr/>
        </p:nvSpPr>
        <p:spPr>
          <a:xfrm>
            <a:off x="1508760" y="4636008"/>
            <a:ext cx="4389120" cy="1600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42A24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Rows of trees/shrubs reduce wind erosion and provide shade</a:t>
            </a:r>
            <a:endParaRPr lang="en-US" sz="1200" dirty="0">
              <a:latin typeface="Arial Black" panose="020B0A04020102020204" pitchFamily="34" charset="0"/>
            </a:endParaRPr>
          </a:p>
        </p:txBody>
      </p:sp>
      <p:sp>
        <p:nvSpPr>
          <p:cNvPr id="18" name="Shape 13"/>
          <p:cNvSpPr/>
          <p:nvPr/>
        </p:nvSpPr>
        <p:spPr>
          <a:xfrm>
            <a:off x="6355080" y="4160520"/>
            <a:ext cx="5440680" cy="2148840"/>
          </a:xfrm>
          <a:prstGeom prst="roundRect">
            <a:avLst>
              <a:gd name="adj" fmla="val 2553"/>
            </a:avLst>
          </a:prstGeom>
          <a:solidFill>
            <a:srgbClr val="FFFFFF"/>
          </a:solidFill>
          <a:ln/>
          <a:effectLst>
            <a:outerShdw blurRad="63500" dist="2540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9" name="Shape 14"/>
          <p:cNvSpPr/>
          <p:nvPr/>
        </p:nvSpPr>
        <p:spPr>
          <a:xfrm>
            <a:off x="6537960" y="4846320"/>
            <a:ext cx="502920" cy="502920"/>
          </a:xfrm>
          <a:prstGeom prst="ellipse">
            <a:avLst/>
          </a:prstGeom>
          <a:solidFill>
            <a:srgbClr val="E7E8D1"/>
          </a:solidFill>
          <a:ln/>
        </p:spPr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68719" y="4977079"/>
            <a:ext cx="241402" cy="241402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7223760" y="4270248"/>
            <a:ext cx="4389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8C3B30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Protecting water quality</a:t>
            </a:r>
            <a:endParaRPr lang="en-US" sz="1400" dirty="0">
              <a:latin typeface="Arial Black" panose="020B0A04020102020204" pitchFamily="34" charset="0"/>
            </a:endParaRPr>
          </a:p>
        </p:txBody>
      </p:sp>
      <p:sp>
        <p:nvSpPr>
          <p:cNvPr id="22" name="Text 16"/>
          <p:cNvSpPr/>
          <p:nvPr/>
        </p:nvSpPr>
        <p:spPr>
          <a:xfrm>
            <a:off x="7223760" y="4636008"/>
            <a:ext cx="4389120" cy="1600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 smtClean="0">
                <a:solidFill>
                  <a:srgbClr val="342A24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Fence riparian areas; manage dip-tank chemical waste away from water bodies</a:t>
            </a:r>
            <a:endParaRPr lang="en-US" sz="1200" dirty="0">
              <a:latin typeface="Arial Black" panose="020B0A04020102020204" pitchFamily="34" charset="0"/>
            </a:endParaRPr>
          </a:p>
        </p:txBody>
      </p:sp>
      <p:sp>
        <p:nvSpPr>
          <p:cNvPr id="24" name="Text 18"/>
          <p:cNvSpPr/>
          <p:nvPr/>
        </p:nvSpPr>
        <p:spPr>
          <a:xfrm>
            <a:off x="11247120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A7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857625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7625" y="0"/>
            <a:ext cx="8334375" cy="626557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975737" y="6427493"/>
            <a:ext cx="45334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Arial Black" panose="020B0A04020102020204" pitchFamily="34" charset="0"/>
                <a:ea typeface="Cambria" pitchFamily="34" charset="-122"/>
                <a:cs typeface="Cambria" pitchFamily="34" charset="-120"/>
              </a:rPr>
              <a:t>Soil, Land and Water Conservation</a:t>
            </a:r>
            <a:endParaRPr lang="en-US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0363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1064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Biodiversity Conservation on Livestock Farms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548640" y="941832"/>
            <a:ext cx="110642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chemeClr val="bg1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Diverse farms are resilient farms</a:t>
            </a:r>
            <a:endParaRPr lang="en-US" sz="145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640080" y="1783080"/>
            <a:ext cx="640080" cy="640080"/>
          </a:xfrm>
          <a:prstGeom prst="ellipse">
            <a:avLst/>
          </a:prstGeom>
          <a:solidFill>
            <a:srgbClr val="E7E8D1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501" y="1949501"/>
            <a:ext cx="307238" cy="30723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280160" y="1490472"/>
            <a:ext cx="9966960" cy="34015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chemeClr val="bg1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Maintain mixed-species herds: cattle, sheep, and goats graze at different heights and prefer different plants, utilising a broader vegetation range.</a:t>
            </a:r>
            <a:endParaRPr lang="en-US" sz="16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chemeClr val="bg1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Protect on-farm trees: native trees provide shade, dry-season fodder, nesting habitat, and anchor soil against erosion.</a:t>
            </a:r>
            <a:endParaRPr lang="en-US" sz="16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600" dirty="0">
                <a:solidFill>
                  <a:schemeClr val="bg1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Avoid bush burning: uncontrolled burning destroys organic matter, kills soil organisms, and eliminates habitat for beneficial species.</a:t>
            </a:r>
            <a:endParaRPr lang="en-US" sz="16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Shape 4"/>
          <p:cNvSpPr/>
          <p:nvPr/>
        </p:nvSpPr>
        <p:spPr>
          <a:xfrm>
            <a:off x="640080" y="4983480"/>
            <a:ext cx="10881360" cy="1143000"/>
          </a:xfrm>
          <a:prstGeom prst="roundRect">
            <a:avLst>
              <a:gd name="adj" fmla="val 4800"/>
            </a:avLst>
          </a:prstGeom>
          <a:solidFill>
            <a:srgbClr val="E7E8D1"/>
          </a:solidFill>
          <a:ln/>
        </p:spPr>
      </p:sp>
      <p:sp>
        <p:nvSpPr>
          <p:cNvPr id="8" name="Text 5"/>
          <p:cNvSpPr/>
          <p:nvPr/>
        </p:nvSpPr>
        <p:spPr>
          <a:xfrm>
            <a:off x="914400" y="5120640"/>
            <a:ext cx="103327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8C3B30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Biodiversity in pasture species, trees, and mixed herds improves both climate resilience and ecological sustainability.</a:t>
            </a:r>
            <a:endParaRPr lang="en-US" sz="1600" dirty="0">
              <a:latin typeface="Arial Black" panose="020B0A04020102020204" pitchFamily="34" charset="0"/>
            </a:endParaRPr>
          </a:p>
        </p:txBody>
      </p:sp>
      <p:sp>
        <p:nvSpPr>
          <p:cNvPr id="10" name="Text 7"/>
          <p:cNvSpPr/>
          <p:nvPr/>
        </p:nvSpPr>
        <p:spPr>
          <a:xfrm>
            <a:off x="11247120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A7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1064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chemeClr val="bg1"/>
                </a:solidFill>
                <a:latin typeface="Arial Black" panose="020B0A04020102020204" pitchFamily="34" charset="0"/>
                <a:ea typeface="Cambria" pitchFamily="34" charset="-122"/>
                <a:cs typeface="Cambria" pitchFamily="34" charset="-120"/>
              </a:rPr>
              <a:t>Innovation &amp; Digital Transformation</a:t>
            </a:r>
            <a:endParaRPr lang="en-US" sz="2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548640" y="941832"/>
            <a:ext cx="110642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dirty="0" smtClean="0">
                <a:solidFill>
                  <a:schemeClr val="bg1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ICT </a:t>
            </a:r>
            <a:r>
              <a:rPr lang="en-US" sz="1450" dirty="0">
                <a:solidFill>
                  <a:schemeClr val="bg1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is reshaping livestock production, value chains, and cooperative governance</a:t>
            </a:r>
            <a:endParaRPr lang="en-US" sz="145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640080" y="1737360"/>
            <a:ext cx="5440680" cy="2148840"/>
          </a:xfrm>
          <a:prstGeom prst="roundRect">
            <a:avLst>
              <a:gd name="adj" fmla="val 2553"/>
            </a:avLst>
          </a:prstGeom>
          <a:solidFill>
            <a:srgbClr val="FFFFFF"/>
          </a:solidFill>
          <a:ln/>
          <a:effectLst>
            <a:outerShdw blurRad="63500" dist="2540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22960" y="2423160"/>
            <a:ext cx="502920" cy="502920"/>
          </a:xfrm>
          <a:prstGeom prst="ellipse">
            <a:avLst/>
          </a:prstGeom>
          <a:solidFill>
            <a:srgbClr val="E7E8D1"/>
          </a:solidFill>
          <a:ln/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3719" y="2553919"/>
            <a:ext cx="241402" cy="241402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508760" y="1847088"/>
            <a:ext cx="4389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8C3B30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Transparent transactions</a:t>
            </a:r>
            <a:endParaRPr lang="en-US" sz="1400" dirty="0">
              <a:latin typeface="Arial Black" panose="020B0A04020102020204" pitchFamily="34" charset="0"/>
            </a:endParaRPr>
          </a:p>
        </p:txBody>
      </p:sp>
      <p:sp>
        <p:nvSpPr>
          <p:cNvPr id="8" name="Text 5"/>
          <p:cNvSpPr/>
          <p:nvPr/>
        </p:nvSpPr>
        <p:spPr>
          <a:xfrm>
            <a:off x="1508760" y="2212848"/>
            <a:ext cx="4389120" cy="1600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342A24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Digital milk collection systems eliminate disputes and ensure accurate payments</a:t>
            </a:r>
            <a:endParaRPr lang="en-US" sz="1400" dirty="0">
              <a:latin typeface="Arial Black" panose="020B0A04020102020204" pitchFamily="34" charset="0"/>
            </a:endParaRPr>
          </a:p>
        </p:txBody>
      </p:sp>
      <p:sp>
        <p:nvSpPr>
          <p:cNvPr id="9" name="Shape 6"/>
          <p:cNvSpPr/>
          <p:nvPr/>
        </p:nvSpPr>
        <p:spPr>
          <a:xfrm>
            <a:off x="6355080" y="1737360"/>
            <a:ext cx="5440680" cy="2148840"/>
          </a:xfrm>
          <a:prstGeom prst="roundRect">
            <a:avLst>
              <a:gd name="adj" fmla="val 2553"/>
            </a:avLst>
          </a:prstGeom>
          <a:solidFill>
            <a:srgbClr val="FFFFFF"/>
          </a:solidFill>
          <a:ln/>
          <a:effectLst>
            <a:outerShdw blurRad="63500" dist="2540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6537960" y="2423160"/>
            <a:ext cx="502920" cy="502920"/>
          </a:xfrm>
          <a:prstGeom prst="ellipse">
            <a:avLst/>
          </a:prstGeom>
          <a:solidFill>
            <a:srgbClr val="E7E8D1"/>
          </a:solidFill>
          <a:ln/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8719" y="2553919"/>
            <a:ext cx="241402" cy="241402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7223760" y="1847088"/>
            <a:ext cx="4389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8C3B30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Traceability</a:t>
            </a:r>
            <a:endParaRPr lang="en-US" sz="1400" dirty="0">
              <a:latin typeface="Arial Black" panose="020B0A04020102020204" pitchFamily="34" charset="0"/>
            </a:endParaRPr>
          </a:p>
        </p:txBody>
      </p:sp>
      <p:sp>
        <p:nvSpPr>
          <p:cNvPr id="13" name="Text 9"/>
          <p:cNvSpPr/>
          <p:nvPr/>
        </p:nvSpPr>
        <p:spPr>
          <a:xfrm>
            <a:off x="7223760" y="2212848"/>
            <a:ext cx="4389120" cy="1600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342A24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Unique animal ID (e.g., "Pashu Aadhaar") enables farm-to-consumer tracking</a:t>
            </a:r>
            <a:endParaRPr lang="en-US" sz="1400" dirty="0">
              <a:latin typeface="Arial Black" panose="020B0A04020102020204" pitchFamily="34" charset="0"/>
            </a:endParaRPr>
          </a:p>
        </p:txBody>
      </p:sp>
      <p:sp>
        <p:nvSpPr>
          <p:cNvPr id="14" name="Shape 10"/>
          <p:cNvSpPr/>
          <p:nvPr/>
        </p:nvSpPr>
        <p:spPr>
          <a:xfrm>
            <a:off x="640080" y="4160520"/>
            <a:ext cx="5440680" cy="2148840"/>
          </a:xfrm>
          <a:prstGeom prst="roundRect">
            <a:avLst>
              <a:gd name="adj" fmla="val 2553"/>
            </a:avLst>
          </a:prstGeom>
          <a:solidFill>
            <a:srgbClr val="FFFFFF"/>
          </a:solidFill>
          <a:ln/>
          <a:effectLst>
            <a:outerShdw blurRad="63500" dist="2540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822960" y="4846320"/>
            <a:ext cx="502920" cy="502920"/>
          </a:xfrm>
          <a:prstGeom prst="ellipse">
            <a:avLst/>
          </a:prstGeom>
          <a:solidFill>
            <a:srgbClr val="E7E8D1"/>
          </a:solidFill>
          <a:ln/>
        </p:spPr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3719" y="4977079"/>
            <a:ext cx="241402" cy="241402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508760" y="4270248"/>
            <a:ext cx="4389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8C3B30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Efficient logistics</a:t>
            </a:r>
            <a:endParaRPr lang="en-US" sz="1400" dirty="0">
              <a:latin typeface="Arial Black" panose="020B0A04020102020204" pitchFamily="34" charset="0"/>
            </a:endParaRPr>
          </a:p>
        </p:txBody>
      </p:sp>
      <p:sp>
        <p:nvSpPr>
          <p:cNvPr id="18" name="Text 13"/>
          <p:cNvSpPr/>
          <p:nvPr/>
        </p:nvSpPr>
        <p:spPr>
          <a:xfrm>
            <a:off x="1508760" y="4636008"/>
            <a:ext cx="4389120" cy="1600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342A24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GIS-based route optimisation reduces transport costs</a:t>
            </a:r>
            <a:endParaRPr lang="en-US" sz="1400" dirty="0">
              <a:latin typeface="Arial Black" panose="020B0A04020102020204" pitchFamily="34" charset="0"/>
            </a:endParaRPr>
          </a:p>
        </p:txBody>
      </p:sp>
      <p:sp>
        <p:nvSpPr>
          <p:cNvPr id="19" name="Shape 14"/>
          <p:cNvSpPr/>
          <p:nvPr/>
        </p:nvSpPr>
        <p:spPr>
          <a:xfrm>
            <a:off x="6355080" y="4160520"/>
            <a:ext cx="5440680" cy="2148840"/>
          </a:xfrm>
          <a:prstGeom prst="roundRect">
            <a:avLst>
              <a:gd name="adj" fmla="val 2553"/>
            </a:avLst>
          </a:prstGeom>
          <a:solidFill>
            <a:srgbClr val="FFFFFF"/>
          </a:solidFill>
          <a:ln/>
          <a:effectLst>
            <a:outerShdw blurRad="63500" dist="25400" dir="2700000" algn="bl" rotWithShape="0">
              <a:srgbClr val="000000">
                <a:alpha val="10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6537960" y="4846320"/>
            <a:ext cx="502920" cy="502920"/>
          </a:xfrm>
          <a:prstGeom prst="ellipse">
            <a:avLst/>
          </a:prstGeom>
          <a:solidFill>
            <a:srgbClr val="E7E8D1"/>
          </a:solidFill>
          <a:ln/>
        </p:spPr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68719" y="4977079"/>
            <a:ext cx="241402" cy="241402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7223760" y="4270248"/>
            <a:ext cx="4389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8C3B30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Real-time data</a:t>
            </a:r>
            <a:endParaRPr lang="en-US" sz="1350" dirty="0">
              <a:latin typeface="Arial Black" panose="020B0A04020102020204" pitchFamily="34" charset="0"/>
            </a:endParaRPr>
          </a:p>
        </p:txBody>
      </p:sp>
      <p:sp>
        <p:nvSpPr>
          <p:cNvPr id="23" name="Text 17"/>
          <p:cNvSpPr/>
          <p:nvPr/>
        </p:nvSpPr>
        <p:spPr>
          <a:xfrm>
            <a:off x="7223760" y="4636008"/>
            <a:ext cx="4389120" cy="1600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342A24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ERP platforms give leaders actionable insights for planning</a:t>
            </a:r>
            <a:endParaRPr lang="en-US" sz="1400" dirty="0">
              <a:latin typeface="Arial Black" panose="020B0A04020102020204" pitchFamily="34" charset="0"/>
            </a:endParaRPr>
          </a:p>
        </p:txBody>
      </p:sp>
      <p:sp>
        <p:nvSpPr>
          <p:cNvPr id="25" name="Text 19"/>
          <p:cNvSpPr/>
          <p:nvPr/>
        </p:nvSpPr>
        <p:spPr>
          <a:xfrm>
            <a:off x="11247120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A7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10642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Precision Livestock Farming Technologies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3" name="Text 1"/>
          <p:cNvSpPr/>
          <p:nvPr/>
        </p:nvSpPr>
        <p:spPr>
          <a:xfrm>
            <a:off x="548640" y="941832"/>
            <a:ext cx="110642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chemeClr val="bg1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Sensors, data analytics, and automation to monitor and manage individual animals</a:t>
            </a:r>
            <a:endParaRPr lang="en-US" sz="145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3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4460130"/>
              </p:ext>
            </p:extLst>
          </p:nvPr>
        </p:nvGraphicFramePr>
        <p:xfrm>
          <a:off x="640080" y="1828800"/>
          <a:ext cx="10881360" cy="3931921"/>
        </p:xfrm>
        <a:graphic>
          <a:graphicData uri="http://schemas.openxmlformats.org/drawingml/2006/table">
            <a:tbl>
              <a:tblPr/>
              <a:tblGrid>
                <a:gridCol w="4114800"/>
                <a:gridCol w="6766560"/>
              </a:tblGrid>
              <a:tr h="561703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ea typeface="Calibri" pitchFamily="34" charset="-122"/>
                          <a:cs typeface="Calibri" pitchFamily="34" charset="-120"/>
                        </a:rPr>
                        <a:t>Technology</a:t>
                      </a:r>
                      <a:endParaRPr lang="en-US" sz="1400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504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ea typeface="Calibri" pitchFamily="34" charset="-122"/>
                          <a:cs typeface="Calibri" pitchFamily="34" charset="-120"/>
                        </a:rPr>
                        <a:t>Application</a:t>
                      </a:r>
                      <a:endParaRPr lang="en-US" sz="1400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5042"/>
                    </a:solidFill>
                  </a:tcPr>
                </a:tc>
              </a:tr>
              <a:tr h="561703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ea typeface="Calibri" pitchFamily="34" charset="-122"/>
                          <a:cs typeface="Calibri" pitchFamily="34" charset="-120"/>
                        </a:rPr>
                        <a:t>RFID / Electronic Ear Tags</a:t>
                      </a:r>
                      <a:endParaRPr lang="en-US" sz="1400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ea typeface="Calibri" pitchFamily="34" charset="-122"/>
                          <a:cs typeface="Calibri" pitchFamily="34" charset="-120"/>
                        </a:rPr>
                        <a:t>Individual animal identification and tracking</a:t>
                      </a:r>
                      <a:endParaRPr lang="en-US" sz="1400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1703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ea typeface="Calibri" pitchFamily="34" charset="-122"/>
                          <a:cs typeface="Calibri" pitchFamily="34" charset="-120"/>
                        </a:rPr>
                        <a:t>Activity Monitors</a:t>
                      </a:r>
                      <a:endParaRPr lang="en-US" sz="1400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ea typeface="Calibri" pitchFamily="34" charset="-122"/>
                          <a:cs typeface="Calibri" pitchFamily="34" charset="-120"/>
                        </a:rPr>
                        <a:t>Heat detection, health alerts, feeding behaviour</a:t>
                      </a:r>
                      <a:endParaRPr lang="en-US" sz="1400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1703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ea typeface="Calibri" pitchFamily="34" charset="-122"/>
                          <a:cs typeface="Calibri" pitchFamily="34" charset="-120"/>
                        </a:rPr>
                        <a:t>Automated Milking Systems</a:t>
                      </a:r>
                      <a:endParaRPr lang="en-US" sz="1400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ea typeface="Calibri" pitchFamily="34" charset="-122"/>
                          <a:cs typeface="Calibri" pitchFamily="34" charset="-120"/>
                        </a:rPr>
                        <a:t>Milking automation with data capture</a:t>
                      </a:r>
                      <a:endParaRPr lang="en-US" sz="1400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1703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ea typeface="Calibri" pitchFamily="34" charset="-122"/>
                          <a:cs typeface="Calibri" pitchFamily="34" charset="-120"/>
                        </a:rPr>
                        <a:t>Environmental Sensors</a:t>
                      </a:r>
                      <a:endParaRPr lang="en-US" sz="1400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ea typeface="Calibri" pitchFamily="34" charset="-122"/>
                          <a:cs typeface="Calibri" pitchFamily="34" charset="-120"/>
                        </a:rPr>
                        <a:t>Temperature, humidity, air quality monitoring</a:t>
                      </a:r>
                      <a:endParaRPr lang="en-US" sz="1400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1703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ea typeface="Calibri" pitchFamily="34" charset="-122"/>
                          <a:cs typeface="Calibri" pitchFamily="34" charset="-120"/>
                        </a:rPr>
                        <a:t>GPS / GNSS</a:t>
                      </a:r>
                      <a:endParaRPr lang="en-US" sz="1400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ea typeface="Calibri" pitchFamily="34" charset="-122"/>
                          <a:cs typeface="Calibri" pitchFamily="34" charset="-120"/>
                        </a:rPr>
                        <a:t>Grazing management, virtual fencing</a:t>
                      </a:r>
                      <a:endParaRPr lang="en-US" sz="1400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1703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ea typeface="Calibri" pitchFamily="34" charset="-122"/>
                          <a:cs typeface="Calibri" pitchFamily="34" charset="-120"/>
                        </a:rPr>
                        <a:t>Drones</a:t>
                      </a:r>
                      <a:endParaRPr lang="en-US" sz="1400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chemeClr val="bg1"/>
                          </a:solidFill>
                          <a:latin typeface="Arial Black" panose="020B0A04020102020204" pitchFamily="34" charset="0"/>
                          <a:ea typeface="Calibri" pitchFamily="34" charset="-122"/>
                          <a:cs typeface="Calibri" pitchFamily="34" charset="-120"/>
                        </a:rPr>
                        <a:t>Pasture monitoring, herd tracking</a:t>
                      </a:r>
                      <a:endParaRPr lang="en-US" sz="1400" dirty="0">
                        <a:solidFill>
                          <a:schemeClr val="bg1"/>
                        </a:solidFill>
                        <a:latin typeface="Arial Black" panose="020B0A04020102020204" pitchFamily="34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0D9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640080" y="5897880"/>
            <a:ext cx="10881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chemeClr val="bg1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India's National Digital Livestock Mission has issued over 35.68 crore "Pashu Aadhaar" tags — 12-digit bar-coded tags linking animals to health, breeding, and production records.</a:t>
            </a:r>
            <a:endParaRPr lang="en-US" sz="1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11247120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A7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548640" y="41148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Module Summary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234440"/>
            <a:ext cx="1188720" cy="1051560"/>
          </a:xfrm>
          <a:prstGeom prst="roundRect">
            <a:avLst>
              <a:gd name="adj" fmla="val 6087"/>
            </a:avLst>
          </a:prstGeom>
          <a:solidFill>
            <a:srgbClr val="8C3B30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234440"/>
            <a:ext cx="118872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E7E8D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Unit 1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1920240" y="1234440"/>
            <a:ext cx="950976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FFFFFF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Climate change causes heat stress, disrupts disease patterns, and reduces feed/water availability across sub-Saharan Africa.</a:t>
            </a:r>
            <a:endParaRPr lang="en-US" sz="1600" dirty="0">
              <a:latin typeface="Arial Black" panose="020B0A04020102020204" pitchFamily="34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548640" y="2441448"/>
            <a:ext cx="1188720" cy="1051560"/>
          </a:xfrm>
          <a:prstGeom prst="roundRect">
            <a:avLst>
              <a:gd name="adj" fmla="val 6087"/>
            </a:avLst>
          </a:prstGeom>
          <a:solidFill>
            <a:srgbClr val="8C3B30"/>
          </a:solidFill>
          <a:ln/>
        </p:spPr>
      </p:sp>
      <p:sp>
        <p:nvSpPr>
          <p:cNvPr id="8" name="Text 6"/>
          <p:cNvSpPr/>
          <p:nvPr/>
        </p:nvSpPr>
        <p:spPr>
          <a:xfrm>
            <a:off x="548640" y="2441448"/>
            <a:ext cx="118872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E7E8D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Unit 2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1920240" y="2441448"/>
            <a:ext cx="950976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FFFFFF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Rotational grazing, appropriate stocking rates, and pasture rehabilitation maintain rangeland productivity under variable climate.</a:t>
            </a:r>
            <a:endParaRPr lang="en-US" sz="1600" dirty="0">
              <a:latin typeface="Arial Black" panose="020B0A04020102020204" pitchFamily="34" charset="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548640" y="3648456"/>
            <a:ext cx="1188720" cy="1051560"/>
          </a:xfrm>
          <a:prstGeom prst="roundRect">
            <a:avLst>
              <a:gd name="adj" fmla="val 6087"/>
            </a:avLst>
          </a:prstGeom>
          <a:solidFill>
            <a:srgbClr val="8C3B30"/>
          </a:solidFill>
          <a:ln/>
        </p:spPr>
      </p:sp>
      <p:sp>
        <p:nvSpPr>
          <p:cNvPr id="11" name="Text 9"/>
          <p:cNvSpPr/>
          <p:nvPr/>
        </p:nvSpPr>
        <p:spPr>
          <a:xfrm>
            <a:off x="548640" y="3648456"/>
            <a:ext cx="118872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E7E8D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Unit 3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1920240" y="3648456"/>
            <a:ext cx="950976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FFFFFF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Feed conservation, drought-tolerant resources, and water harvesting help farmers manage seasonal and inter-annual variability.</a:t>
            </a:r>
            <a:endParaRPr lang="en-US" sz="1600" dirty="0">
              <a:latin typeface="Arial Black" panose="020B0A04020102020204" pitchFamily="34" charset="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548640" y="4855464"/>
            <a:ext cx="1188720" cy="1051560"/>
          </a:xfrm>
          <a:prstGeom prst="roundRect">
            <a:avLst>
              <a:gd name="adj" fmla="val 6087"/>
            </a:avLst>
          </a:prstGeom>
          <a:solidFill>
            <a:srgbClr val="8C3B30"/>
          </a:solidFill>
          <a:ln/>
        </p:spPr>
      </p:sp>
      <p:sp>
        <p:nvSpPr>
          <p:cNvPr id="14" name="Text 12"/>
          <p:cNvSpPr/>
          <p:nvPr/>
        </p:nvSpPr>
        <p:spPr>
          <a:xfrm>
            <a:off x="548640" y="4855464"/>
            <a:ext cx="118872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E7E8D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Unit 4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1920240" y="4855464"/>
            <a:ext cx="950976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FFFFFF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Responsible manure management, soil/water protection, and biodiversity investment secure long-term sustainability.</a:t>
            </a:r>
            <a:endParaRPr lang="en-US" sz="1600" dirty="0">
              <a:latin typeface="Arial Black" panose="020B0A04020102020204" pitchFamily="34" charset="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11247120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8A7E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32</a:t>
            </a:r>
            <a:endParaRPr lang="en-US" sz="9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02920" y="685800"/>
            <a:ext cx="1078992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FFFFFF"/>
                </a:solidFill>
                <a:latin typeface="Cambria"/>
              </a:rPr>
              <a:t>The Cost of Land Degradation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364188" y="6054983"/>
            <a:ext cx="106070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50" i="1">
                <a:solidFill>
                  <a:srgbClr val="E7E8D1"/>
                </a:solidFill>
                <a:latin typeface="Calibri"/>
              </a:rPr>
              <a:t>Deforestation and land clearing sharply reduce carbon storage, shade, and biodiversity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06125" y="1463040"/>
            <a:ext cx="5029200" cy="4572000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>
            <a:noFill/>
          </a:ln>
          <a:effectLst>
            <a:outerShdw blurRad="63500" dist="25400" dir="2700000" algn="bl" rotWithShape="0">
              <a:srgbClr val="000000">
                <a:alpha val="3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e327aec4f6aef3086bd26074555b2802.jpg"/>
          <p:cNvPicPr>
            <a:picLocks noChangeAspect="1"/>
          </p:cNvPicPr>
          <p:nvPr/>
        </p:nvPicPr>
        <p:blipFill>
          <a:blip r:embed="rId3"/>
          <a:srcRect t="11217" b="11217"/>
          <a:stretch>
            <a:fillRect/>
          </a:stretch>
        </p:blipFill>
        <p:spPr>
          <a:xfrm>
            <a:off x="404192" y="1560840"/>
            <a:ext cx="4809744" cy="3730752"/>
          </a:xfrm>
          <a:prstGeom prst="roundRect">
            <a:avLst>
              <a:gd name="adj" fmla="val 4000"/>
            </a:avLst>
          </a:prstGeom>
        </p:spPr>
      </p:pic>
      <p:sp>
        <p:nvSpPr>
          <p:cNvPr id="9" name="TextBox 8"/>
          <p:cNvSpPr txBox="1"/>
          <p:nvPr/>
        </p:nvSpPr>
        <p:spPr>
          <a:xfrm>
            <a:off x="11247120" y="6473952"/>
            <a:ext cx="457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900">
                <a:solidFill>
                  <a:srgbClr val="8A7E72"/>
                </a:solidFill>
                <a:latin typeface="Calibri"/>
              </a:rPr>
              <a:t>38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696844" y="1490472"/>
            <a:ext cx="5029200" cy="4572000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>
            <a:noFill/>
          </a:ln>
          <a:effectLst>
            <a:outerShdw blurRad="63500" dist="25400" dir="2700000" algn="bl" rotWithShape="0">
              <a:srgbClr val="000000">
                <a:alpha val="3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8907" y="1664208"/>
            <a:ext cx="4664683" cy="38496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827026" y="-1645920"/>
            <a:ext cx="2431774" cy="2600077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4379379" y="1292086"/>
            <a:ext cx="2963849" cy="1590261"/>
          </a:xfrm>
          <a:prstGeom prst="ellipse">
            <a:avLst/>
          </a:prstGeom>
          <a:solidFill>
            <a:srgbClr val="FF0000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7363" y="1413276"/>
            <a:ext cx="1347879" cy="1347879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48640" y="3017520"/>
            <a:ext cx="110642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End of Module</a:t>
            </a:r>
            <a:endParaRPr lang="en-US" sz="3200" dirty="0"/>
          </a:p>
        </p:txBody>
      </p:sp>
      <p:sp>
        <p:nvSpPr>
          <p:cNvPr id="7" name="Text 4"/>
          <p:cNvSpPr/>
          <p:nvPr/>
        </p:nvSpPr>
        <p:spPr>
          <a:xfrm>
            <a:off x="1463040" y="3794760"/>
            <a:ext cx="9235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E7E8D1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Climate Change Impacts on Livestock, Sustainable Grazing, Feed &amp; Water Management, Environmental Stewardship</a:t>
            </a:r>
            <a:endParaRPr lang="en-US" sz="2000" dirty="0">
              <a:latin typeface="Arial Black" panose="020B0A04020102020204" pitchFamily="34" charset="0"/>
            </a:endParaRPr>
          </a:p>
        </p:txBody>
      </p:sp>
      <p:sp>
        <p:nvSpPr>
          <p:cNvPr id="8" name="Text 5"/>
          <p:cNvSpPr/>
          <p:nvPr/>
        </p:nvSpPr>
        <p:spPr>
          <a:xfrm>
            <a:off x="1243584" y="4965590"/>
            <a:ext cx="92354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3600" b="1" dirty="0" smtClean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YABIRDI -</a:t>
            </a:r>
            <a:r>
              <a:rPr lang="en-US" sz="36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-</a:t>
            </a:r>
            <a:r>
              <a:rPr lang="en-US" sz="3600" b="1" dirty="0" smtClean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en-US" sz="3600" dirty="0" smtClean="0">
                <a:solidFill>
                  <a:srgbClr val="FFFFFF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L_PRESS </a:t>
            </a:r>
            <a:endParaRPr lang="en-US" sz="3600" dirty="0" smtClean="0">
              <a:solidFill>
                <a:srgbClr val="FFFFFF"/>
              </a:solidFill>
              <a:latin typeface="Arial Black" panose="020B0A04020102020204" pitchFamily="34" charset="0"/>
              <a:ea typeface="Calibri" pitchFamily="34" charset="-122"/>
              <a:cs typeface="Calibri" pitchFamily="34" charset="-120"/>
            </a:endParaRPr>
          </a:p>
          <a:p>
            <a:pPr marL="0" indent="0" algn="ctr">
              <a:buNone/>
            </a:pPr>
            <a:r>
              <a:rPr lang="en-US" sz="3600" dirty="0" err="1" smtClean="0">
                <a:solidFill>
                  <a:srgbClr val="FFFFFF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Yobe</a:t>
            </a:r>
            <a:r>
              <a:rPr lang="en-US" sz="3600" dirty="0" smtClean="0">
                <a:solidFill>
                  <a:srgbClr val="FFFFFF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3600" dirty="0">
                <a:solidFill>
                  <a:srgbClr val="FFFFFF"/>
                </a:solidFill>
                <a:latin typeface="Arial Black" panose="020B0A04020102020204" pitchFamily="34" charset="0"/>
                <a:ea typeface="Calibri" pitchFamily="34" charset="-122"/>
                <a:cs typeface="Calibri" pitchFamily="34" charset="-120"/>
              </a:rPr>
              <a:t>State</a:t>
            </a:r>
            <a:endParaRPr lang="en-US" sz="3600" dirty="0">
              <a:latin typeface="Arial Black" panose="020B0A040201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27938</TotalTime>
  <Words>2276</Words>
  <Application>Microsoft Office PowerPoint</Application>
  <PresentationFormat>Widescreen</PresentationFormat>
  <Paragraphs>369</Paragraphs>
  <Slides>42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51" baseType="lpstr">
      <vt:lpstr>Arabic Typesetting</vt:lpstr>
      <vt:lpstr>Arial</vt:lpstr>
      <vt:lpstr>Arial Black</vt:lpstr>
      <vt:lpstr>Berlin Sans FB Demi</vt:lpstr>
      <vt:lpstr>Calibri</vt:lpstr>
      <vt:lpstr>Calibri Light</vt:lpstr>
      <vt:lpstr>Cambria</vt:lpstr>
      <vt:lpstr>Times New Roman</vt:lpstr>
      <vt:lpstr>Retrospect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Modern Cooperative Management &amp; Soft Skills for Sustainable Livestock Value Chains</dc:title>
  <dc:subject>PptxGenJS Presentation</dc:subject>
  <dc:creator>L-PRESS Yobe State</dc:creator>
  <cp:lastModifiedBy>pc</cp:lastModifiedBy>
  <cp:revision>27</cp:revision>
  <dcterms:created xsi:type="dcterms:W3CDTF">2026-07-08T09:33:57Z</dcterms:created>
  <dcterms:modified xsi:type="dcterms:W3CDTF">2026-08-01T17:26:39Z</dcterms:modified>
</cp:coreProperties>
</file>